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5F5F5F"/>
    <a:srgbClr val="808080"/>
    <a:srgbClr val="008000"/>
    <a:srgbClr val="660066"/>
    <a:srgbClr val="FFFFFF"/>
    <a:srgbClr val="FF000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Yards</a:t>
            </a:r>
            <a:r>
              <a:rPr lang="en-US" baseline="0"/>
              <a:t> Per Season (VA Tech Hokies)</a:t>
            </a:r>
            <a:endParaRPr lang="en-US"/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Rush</c:v>
                </c:pt>
              </c:strCache>
            </c:strRef>
          </c:tx>
          <c:spPr>
            <a:ln w="34925">
              <a:solidFill>
                <a:srgbClr val="3333FF"/>
              </a:solidFill>
            </a:ln>
          </c:spPr>
          <c:marker>
            <c:spPr>
              <a:solidFill>
                <a:srgbClr val="3333FF"/>
              </a:solidFill>
              <a:ln>
                <a:solidFill>
                  <a:srgbClr val="3333FF"/>
                </a:solidFill>
              </a:ln>
            </c:spPr>
          </c:marker>
          <c:xVal>
            <c:numRef>
              <c:f>Sheet1!$A$2:$A$7</c:f>
              <c:numCache>
                <c:formatCode>General</c:formatCode>
                <c:ptCount val="6"/>
                <c:pt idx="0">
                  <c:v>2013</c:v>
                </c:pt>
                <c:pt idx="1">
                  <c:v>2012</c:v>
                </c:pt>
                <c:pt idx="2">
                  <c:v>2011</c:v>
                </c:pt>
                <c:pt idx="3">
                  <c:v>2010</c:v>
                </c:pt>
                <c:pt idx="4">
                  <c:v>2009</c:v>
                </c:pt>
                <c:pt idx="5">
                  <c:v>2008</c:v>
                </c:pt>
              </c:numCache>
            </c:numRef>
          </c:xVal>
          <c:yVal>
            <c:numRef>
              <c:f>Sheet1!$B$2:$B$7</c:f>
              <c:numCache>
                <c:formatCode>General</c:formatCode>
                <c:ptCount val="6"/>
                <c:pt idx="0">
                  <c:v>1557</c:v>
                </c:pt>
                <c:pt idx="1">
                  <c:v>1896</c:v>
                </c:pt>
                <c:pt idx="2">
                  <c:v>2616</c:v>
                </c:pt>
                <c:pt idx="3">
                  <c:v>2782</c:v>
                </c:pt>
                <c:pt idx="4">
                  <c:v>2706</c:v>
                </c:pt>
                <c:pt idx="5">
                  <c:v>2441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Pass</c:v>
                </c:pt>
              </c:strCache>
            </c:strRef>
          </c:tx>
          <c:spPr>
            <a:ln w="34925">
              <a:solidFill>
                <a:srgbClr val="C00000"/>
              </a:solidFill>
            </a:ln>
          </c:spPr>
          <c:marker>
            <c:symbol val="diamond"/>
            <c:size val="7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xVal>
            <c:numRef>
              <c:f>Sheet1!$A$2:$A$7</c:f>
              <c:numCache>
                <c:formatCode>General</c:formatCode>
                <c:ptCount val="6"/>
                <c:pt idx="0">
                  <c:v>2013</c:v>
                </c:pt>
                <c:pt idx="1">
                  <c:v>2012</c:v>
                </c:pt>
                <c:pt idx="2">
                  <c:v>2011</c:v>
                </c:pt>
                <c:pt idx="3">
                  <c:v>2010</c:v>
                </c:pt>
                <c:pt idx="4">
                  <c:v>2009</c:v>
                </c:pt>
                <c:pt idx="5">
                  <c:v>2008</c:v>
                </c:pt>
              </c:numCache>
            </c:numRef>
          </c:xVal>
          <c:yVal>
            <c:numRef>
              <c:f>Sheet1!$C$2:$C$7</c:f>
              <c:numCache>
                <c:formatCode>General</c:formatCode>
                <c:ptCount val="6"/>
                <c:pt idx="0">
                  <c:v>3071</c:v>
                </c:pt>
                <c:pt idx="1">
                  <c:v>3002</c:v>
                </c:pt>
                <c:pt idx="2">
                  <c:v>3166</c:v>
                </c:pt>
                <c:pt idx="3">
                  <c:v>2850</c:v>
                </c:pt>
                <c:pt idx="4">
                  <c:v>2391</c:v>
                </c:pt>
                <c:pt idx="5">
                  <c:v>1807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8771840"/>
        <c:axId val="68774144"/>
      </c:scatterChart>
      <c:valAx>
        <c:axId val="68771840"/>
        <c:scaling>
          <c:orientation val="minMax"/>
          <c:max val="2013"/>
          <c:min val="2008"/>
        </c:scaling>
        <c:delete val="0"/>
        <c:axPos val="b"/>
        <c:majorGridlines>
          <c:spPr>
            <a:ln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Season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8774144"/>
        <c:crosses val="autoZero"/>
        <c:crossBetween val="midCat"/>
      </c:valAx>
      <c:valAx>
        <c:axId val="68774144"/>
        <c:scaling>
          <c:orientation val="minMax"/>
          <c:min val="100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Yards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8771840"/>
        <c:crosses val="autoZero"/>
        <c:crossBetween val="midCat"/>
      </c:valAx>
      <c:spPr>
        <a:solidFill>
          <a:schemeClr val="bg1">
            <a:lumMod val="95000"/>
          </a:schemeClr>
        </a:solidFill>
      </c:spPr>
    </c:plotArea>
    <c:legend>
      <c:legendPos val="b"/>
      <c:layout/>
      <c:overlay val="0"/>
      <c:spPr>
        <a:ln>
          <a:solidFill>
            <a:sysClr val="windowText" lastClr="000000"/>
          </a:solidFill>
        </a:ln>
      </c:spPr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ysClr val="windowText" lastClr="000000"/>
      </a:solidFill>
    </a:ln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644AD61-DBF0-48B0-A23F-9122594FA8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137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0A4E5B-AF26-40B0-B61B-AFE43E8BDE5E}" type="slidenum">
              <a:rPr lang="en-US"/>
              <a:pPr/>
              <a:t>1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F063F6-A2E7-44C7-868E-E28EEC345A6A}" type="slidenum">
              <a:rPr lang="en-US"/>
              <a:pPr/>
              <a:t>2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4F632B-142D-4C32-9073-E78A93A3A1E6}" type="slidenum">
              <a:rPr lang="en-US"/>
              <a:pPr/>
              <a:t>3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21C834-A201-42CD-8D40-9B2E4783B742}" type="slidenum">
              <a:rPr lang="en-US"/>
              <a:pPr/>
              <a:t>4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56D6DB-E0A4-40CB-9005-3D0FA7B8B9EE}" type="slidenum">
              <a:rPr lang="en-US"/>
              <a:pPr/>
              <a:t>5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2413" cy="6858000"/>
            <a:chOff x="0" y="0"/>
            <a:chExt cx="5759" cy="4320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3076" name="Line 4"/>
              <p:cNvSpPr>
                <a:spLocks noChangeShapeType="1"/>
              </p:cNvSpPr>
              <p:nvPr/>
            </p:nvSpPr>
            <p:spPr bwMode="auto">
              <a:xfrm>
                <a:off x="0" y="14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" name="Line 5"/>
              <p:cNvSpPr>
                <a:spLocks noChangeShapeType="1"/>
              </p:cNvSpPr>
              <p:nvPr/>
            </p:nvSpPr>
            <p:spPr bwMode="auto">
              <a:xfrm>
                <a:off x="0" y="33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" name="Line 6"/>
              <p:cNvSpPr>
                <a:spLocks noChangeShapeType="1"/>
              </p:cNvSpPr>
              <p:nvPr/>
            </p:nvSpPr>
            <p:spPr bwMode="auto">
              <a:xfrm>
                <a:off x="0" y="52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0" y="72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" name="Line 8"/>
              <p:cNvSpPr>
                <a:spLocks noChangeShapeType="1"/>
              </p:cNvSpPr>
              <p:nvPr/>
            </p:nvSpPr>
            <p:spPr bwMode="auto">
              <a:xfrm>
                <a:off x="0" y="91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1" name="Line 9"/>
              <p:cNvSpPr>
                <a:spLocks noChangeShapeType="1"/>
              </p:cNvSpPr>
              <p:nvPr/>
            </p:nvSpPr>
            <p:spPr bwMode="auto">
              <a:xfrm>
                <a:off x="0" y="110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2" name="Line 10"/>
              <p:cNvSpPr>
                <a:spLocks noChangeShapeType="1"/>
              </p:cNvSpPr>
              <p:nvPr/>
            </p:nvSpPr>
            <p:spPr bwMode="auto">
              <a:xfrm>
                <a:off x="0" y="129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3" name="Line 11"/>
              <p:cNvSpPr>
                <a:spLocks noChangeShapeType="1"/>
              </p:cNvSpPr>
              <p:nvPr/>
            </p:nvSpPr>
            <p:spPr bwMode="auto">
              <a:xfrm>
                <a:off x="0" y="148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4" name="Line 12"/>
              <p:cNvSpPr>
                <a:spLocks noChangeShapeType="1"/>
              </p:cNvSpPr>
              <p:nvPr/>
            </p:nvSpPr>
            <p:spPr bwMode="auto">
              <a:xfrm>
                <a:off x="0" y="168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5" name="Line 13"/>
              <p:cNvSpPr>
                <a:spLocks noChangeShapeType="1"/>
              </p:cNvSpPr>
              <p:nvPr/>
            </p:nvSpPr>
            <p:spPr bwMode="auto">
              <a:xfrm>
                <a:off x="0" y="187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6" name="Line 14"/>
              <p:cNvSpPr>
                <a:spLocks noChangeShapeType="1"/>
              </p:cNvSpPr>
              <p:nvPr/>
            </p:nvSpPr>
            <p:spPr bwMode="auto">
              <a:xfrm>
                <a:off x="0" y="206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7" name="Line 15"/>
              <p:cNvSpPr>
                <a:spLocks noChangeShapeType="1"/>
              </p:cNvSpPr>
              <p:nvPr/>
            </p:nvSpPr>
            <p:spPr bwMode="auto">
              <a:xfrm>
                <a:off x="0" y="225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8" name="Line 16"/>
              <p:cNvSpPr>
                <a:spLocks noChangeShapeType="1"/>
              </p:cNvSpPr>
              <p:nvPr/>
            </p:nvSpPr>
            <p:spPr bwMode="auto">
              <a:xfrm>
                <a:off x="0" y="244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9" name="Line 17"/>
              <p:cNvSpPr>
                <a:spLocks noChangeShapeType="1"/>
              </p:cNvSpPr>
              <p:nvPr/>
            </p:nvSpPr>
            <p:spPr bwMode="auto">
              <a:xfrm>
                <a:off x="0" y="264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0" name="Line 18"/>
              <p:cNvSpPr>
                <a:spLocks noChangeShapeType="1"/>
              </p:cNvSpPr>
              <p:nvPr/>
            </p:nvSpPr>
            <p:spPr bwMode="auto">
              <a:xfrm>
                <a:off x="0" y="283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1" name="Line 19"/>
              <p:cNvSpPr>
                <a:spLocks noChangeShapeType="1"/>
              </p:cNvSpPr>
              <p:nvPr/>
            </p:nvSpPr>
            <p:spPr bwMode="auto">
              <a:xfrm>
                <a:off x="0" y="302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2" name="Line 20"/>
              <p:cNvSpPr>
                <a:spLocks noChangeShapeType="1"/>
              </p:cNvSpPr>
              <p:nvPr/>
            </p:nvSpPr>
            <p:spPr bwMode="auto">
              <a:xfrm>
                <a:off x="0" y="321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3" name="Line 21"/>
              <p:cNvSpPr>
                <a:spLocks noChangeShapeType="1"/>
              </p:cNvSpPr>
              <p:nvPr/>
            </p:nvSpPr>
            <p:spPr bwMode="auto">
              <a:xfrm>
                <a:off x="0" y="340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4" name="Line 22"/>
              <p:cNvSpPr>
                <a:spLocks noChangeShapeType="1"/>
              </p:cNvSpPr>
              <p:nvPr/>
            </p:nvSpPr>
            <p:spPr bwMode="auto">
              <a:xfrm>
                <a:off x="0" y="360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5" name="Line 23"/>
              <p:cNvSpPr>
                <a:spLocks noChangeShapeType="1"/>
              </p:cNvSpPr>
              <p:nvPr/>
            </p:nvSpPr>
            <p:spPr bwMode="auto">
              <a:xfrm>
                <a:off x="0" y="379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6" name="Line 24"/>
              <p:cNvSpPr>
                <a:spLocks noChangeShapeType="1"/>
              </p:cNvSpPr>
              <p:nvPr/>
            </p:nvSpPr>
            <p:spPr bwMode="auto">
              <a:xfrm>
                <a:off x="0" y="398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7" name="Line 25"/>
              <p:cNvSpPr>
                <a:spLocks noChangeShapeType="1"/>
              </p:cNvSpPr>
              <p:nvPr/>
            </p:nvSpPr>
            <p:spPr bwMode="auto">
              <a:xfrm>
                <a:off x="0" y="417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8" name="Line 26"/>
              <p:cNvSpPr>
                <a:spLocks noChangeShapeType="1"/>
              </p:cNvSpPr>
              <p:nvPr/>
            </p:nvSpPr>
            <p:spPr bwMode="auto">
              <a:xfrm>
                <a:off x="14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9" name="Line 27"/>
              <p:cNvSpPr>
                <a:spLocks noChangeShapeType="1"/>
              </p:cNvSpPr>
              <p:nvPr/>
            </p:nvSpPr>
            <p:spPr bwMode="auto">
              <a:xfrm>
                <a:off x="33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0" name="Line 28"/>
              <p:cNvSpPr>
                <a:spLocks noChangeShapeType="1"/>
              </p:cNvSpPr>
              <p:nvPr/>
            </p:nvSpPr>
            <p:spPr bwMode="auto">
              <a:xfrm>
                <a:off x="52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1" name="Line 29"/>
              <p:cNvSpPr>
                <a:spLocks noChangeShapeType="1"/>
              </p:cNvSpPr>
              <p:nvPr/>
            </p:nvSpPr>
            <p:spPr bwMode="auto">
              <a:xfrm>
                <a:off x="72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2" name="Line 30"/>
              <p:cNvSpPr>
                <a:spLocks noChangeShapeType="1"/>
              </p:cNvSpPr>
              <p:nvPr/>
            </p:nvSpPr>
            <p:spPr bwMode="auto">
              <a:xfrm>
                <a:off x="91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3" name="Line 31"/>
              <p:cNvSpPr>
                <a:spLocks noChangeShapeType="1"/>
              </p:cNvSpPr>
              <p:nvPr/>
            </p:nvSpPr>
            <p:spPr bwMode="auto">
              <a:xfrm>
                <a:off x="110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4" name="Line 32"/>
              <p:cNvSpPr>
                <a:spLocks noChangeShapeType="1"/>
              </p:cNvSpPr>
              <p:nvPr/>
            </p:nvSpPr>
            <p:spPr bwMode="auto">
              <a:xfrm>
                <a:off x="129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5" name="Line 33"/>
              <p:cNvSpPr>
                <a:spLocks noChangeShapeType="1"/>
              </p:cNvSpPr>
              <p:nvPr/>
            </p:nvSpPr>
            <p:spPr bwMode="auto">
              <a:xfrm>
                <a:off x="148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6" name="Line 34"/>
              <p:cNvSpPr>
                <a:spLocks noChangeShapeType="1"/>
              </p:cNvSpPr>
              <p:nvPr/>
            </p:nvSpPr>
            <p:spPr bwMode="auto">
              <a:xfrm>
                <a:off x="168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7" name="Line 35"/>
              <p:cNvSpPr>
                <a:spLocks noChangeShapeType="1"/>
              </p:cNvSpPr>
              <p:nvPr/>
            </p:nvSpPr>
            <p:spPr bwMode="auto">
              <a:xfrm>
                <a:off x="187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8" name="Line 36"/>
              <p:cNvSpPr>
                <a:spLocks noChangeShapeType="1"/>
              </p:cNvSpPr>
              <p:nvPr/>
            </p:nvSpPr>
            <p:spPr bwMode="auto">
              <a:xfrm>
                <a:off x="206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9" name="Line 37"/>
              <p:cNvSpPr>
                <a:spLocks noChangeShapeType="1"/>
              </p:cNvSpPr>
              <p:nvPr/>
            </p:nvSpPr>
            <p:spPr bwMode="auto">
              <a:xfrm>
                <a:off x="225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0" name="Line 38"/>
              <p:cNvSpPr>
                <a:spLocks noChangeShapeType="1"/>
              </p:cNvSpPr>
              <p:nvPr/>
            </p:nvSpPr>
            <p:spPr bwMode="auto">
              <a:xfrm>
                <a:off x="244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1" name="Line 39"/>
              <p:cNvSpPr>
                <a:spLocks noChangeShapeType="1"/>
              </p:cNvSpPr>
              <p:nvPr/>
            </p:nvSpPr>
            <p:spPr bwMode="auto">
              <a:xfrm>
                <a:off x="264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2" name="Line 40"/>
              <p:cNvSpPr>
                <a:spLocks noChangeShapeType="1"/>
              </p:cNvSpPr>
              <p:nvPr/>
            </p:nvSpPr>
            <p:spPr bwMode="auto">
              <a:xfrm>
                <a:off x="283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3" name="Line 41"/>
              <p:cNvSpPr>
                <a:spLocks noChangeShapeType="1"/>
              </p:cNvSpPr>
              <p:nvPr/>
            </p:nvSpPr>
            <p:spPr bwMode="auto">
              <a:xfrm>
                <a:off x="302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4" name="Line 42"/>
              <p:cNvSpPr>
                <a:spLocks noChangeShapeType="1"/>
              </p:cNvSpPr>
              <p:nvPr/>
            </p:nvSpPr>
            <p:spPr bwMode="auto">
              <a:xfrm>
                <a:off x="321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5" name="Line 43"/>
              <p:cNvSpPr>
                <a:spLocks noChangeShapeType="1"/>
              </p:cNvSpPr>
              <p:nvPr/>
            </p:nvSpPr>
            <p:spPr bwMode="auto">
              <a:xfrm>
                <a:off x="340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6" name="Line 44"/>
              <p:cNvSpPr>
                <a:spLocks noChangeShapeType="1"/>
              </p:cNvSpPr>
              <p:nvPr/>
            </p:nvSpPr>
            <p:spPr bwMode="auto">
              <a:xfrm>
                <a:off x="360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7" name="Line 45"/>
              <p:cNvSpPr>
                <a:spLocks noChangeShapeType="1"/>
              </p:cNvSpPr>
              <p:nvPr/>
            </p:nvSpPr>
            <p:spPr bwMode="auto">
              <a:xfrm>
                <a:off x="379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8" name="Line 46"/>
              <p:cNvSpPr>
                <a:spLocks noChangeShapeType="1"/>
              </p:cNvSpPr>
              <p:nvPr/>
            </p:nvSpPr>
            <p:spPr bwMode="auto">
              <a:xfrm>
                <a:off x="398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9" name="Line 47"/>
              <p:cNvSpPr>
                <a:spLocks noChangeShapeType="1"/>
              </p:cNvSpPr>
              <p:nvPr/>
            </p:nvSpPr>
            <p:spPr bwMode="auto">
              <a:xfrm>
                <a:off x="417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0" name="Line 48"/>
              <p:cNvSpPr>
                <a:spLocks noChangeShapeType="1"/>
              </p:cNvSpPr>
              <p:nvPr/>
            </p:nvSpPr>
            <p:spPr bwMode="auto">
              <a:xfrm>
                <a:off x="436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1" name="Line 49"/>
              <p:cNvSpPr>
                <a:spLocks noChangeShapeType="1"/>
              </p:cNvSpPr>
              <p:nvPr/>
            </p:nvSpPr>
            <p:spPr bwMode="auto">
              <a:xfrm>
                <a:off x="456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2" name="Line 50"/>
              <p:cNvSpPr>
                <a:spLocks noChangeShapeType="1"/>
              </p:cNvSpPr>
              <p:nvPr/>
            </p:nvSpPr>
            <p:spPr bwMode="auto">
              <a:xfrm>
                <a:off x="475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3" name="Line 51"/>
              <p:cNvSpPr>
                <a:spLocks noChangeShapeType="1"/>
              </p:cNvSpPr>
              <p:nvPr/>
            </p:nvSpPr>
            <p:spPr bwMode="auto">
              <a:xfrm>
                <a:off x="494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4" name="Line 52"/>
              <p:cNvSpPr>
                <a:spLocks noChangeShapeType="1"/>
              </p:cNvSpPr>
              <p:nvPr/>
            </p:nvSpPr>
            <p:spPr bwMode="auto">
              <a:xfrm>
                <a:off x="513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5" name="Line 53"/>
              <p:cNvSpPr>
                <a:spLocks noChangeShapeType="1"/>
              </p:cNvSpPr>
              <p:nvPr/>
            </p:nvSpPr>
            <p:spPr bwMode="auto">
              <a:xfrm>
                <a:off x="532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6" name="Line 54"/>
              <p:cNvSpPr>
                <a:spLocks noChangeShapeType="1"/>
              </p:cNvSpPr>
              <p:nvPr/>
            </p:nvSpPr>
            <p:spPr bwMode="auto">
              <a:xfrm>
                <a:off x="552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7" name="Line 55"/>
              <p:cNvSpPr>
                <a:spLocks noChangeShapeType="1"/>
              </p:cNvSpPr>
              <p:nvPr/>
            </p:nvSpPr>
            <p:spPr bwMode="auto">
              <a:xfrm>
                <a:off x="571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3128" name="Picture 56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79" y="0"/>
              <a:ext cx="68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31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2286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14400" y="3581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131" name="Rectangle 59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663300"/>
                </a:solidFill>
              </a:defRPr>
            </a:lvl1pPr>
          </a:lstStyle>
          <a:p>
            <a:endParaRPr lang="en-US"/>
          </a:p>
        </p:txBody>
      </p:sp>
      <p:sp>
        <p:nvSpPr>
          <p:cNvPr id="3132" name="Rectangle 60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663300"/>
                </a:solidFill>
              </a:defRPr>
            </a:lvl1pPr>
          </a:lstStyle>
          <a:p>
            <a:endParaRPr lang="en-US"/>
          </a:p>
        </p:txBody>
      </p:sp>
      <p:sp>
        <p:nvSpPr>
          <p:cNvPr id="3133" name="Rectangle 6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663300"/>
                </a:solidFill>
              </a:defRPr>
            </a:lvl1pPr>
          </a:lstStyle>
          <a:p>
            <a:fld id="{D06F8C1C-2D6D-4D20-B0CA-10C0B2DAF2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930CC-5243-404A-9314-B16DA5F73E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81700" y="130175"/>
            <a:ext cx="1943100" cy="6042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13" y="130175"/>
            <a:ext cx="5678487" cy="6042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3B0BA-526A-4EE2-B0DA-FC39E86E14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B097E5-588F-4822-B9AE-141DB83F1A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491835-1BE7-4CA6-8E0B-19CD17A253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19200"/>
            <a:ext cx="3810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219200"/>
            <a:ext cx="3810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EB9BFE-7FD9-4494-B228-B9F8DAC8F7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7406A4-0F59-40AE-8B13-C91A1DF750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05923F-886C-4A68-AA07-184DE9CB79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2FB490-5DA1-48CA-8B3F-65F3E3AA99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6F372-4BFC-448C-9AF1-21AAD4E7E3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6264E-0E20-4B1D-81C3-F442CF5619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2413" cy="6858000"/>
            <a:chOff x="0" y="0"/>
            <a:chExt cx="5759" cy="4320"/>
          </a:xfrm>
        </p:grpSpPr>
        <p:grpSp>
          <p:nvGrpSpPr>
            <p:cNvPr id="2051" name="Group 3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2052" name="Line 4"/>
              <p:cNvSpPr>
                <a:spLocks noChangeShapeType="1"/>
              </p:cNvSpPr>
              <p:nvPr/>
            </p:nvSpPr>
            <p:spPr bwMode="auto">
              <a:xfrm>
                <a:off x="0" y="14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3" name="Line 5"/>
              <p:cNvSpPr>
                <a:spLocks noChangeShapeType="1"/>
              </p:cNvSpPr>
              <p:nvPr/>
            </p:nvSpPr>
            <p:spPr bwMode="auto">
              <a:xfrm>
                <a:off x="0" y="33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4" name="Line 6"/>
              <p:cNvSpPr>
                <a:spLocks noChangeShapeType="1"/>
              </p:cNvSpPr>
              <p:nvPr/>
            </p:nvSpPr>
            <p:spPr bwMode="auto">
              <a:xfrm>
                <a:off x="0" y="52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" name="Line 7"/>
              <p:cNvSpPr>
                <a:spLocks noChangeShapeType="1"/>
              </p:cNvSpPr>
              <p:nvPr/>
            </p:nvSpPr>
            <p:spPr bwMode="auto">
              <a:xfrm>
                <a:off x="0" y="72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6" name="Line 8"/>
              <p:cNvSpPr>
                <a:spLocks noChangeShapeType="1"/>
              </p:cNvSpPr>
              <p:nvPr/>
            </p:nvSpPr>
            <p:spPr bwMode="auto">
              <a:xfrm>
                <a:off x="0" y="91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7" name="Line 9"/>
              <p:cNvSpPr>
                <a:spLocks noChangeShapeType="1"/>
              </p:cNvSpPr>
              <p:nvPr/>
            </p:nvSpPr>
            <p:spPr bwMode="auto">
              <a:xfrm>
                <a:off x="0" y="110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8" name="Line 10"/>
              <p:cNvSpPr>
                <a:spLocks noChangeShapeType="1"/>
              </p:cNvSpPr>
              <p:nvPr/>
            </p:nvSpPr>
            <p:spPr bwMode="auto">
              <a:xfrm>
                <a:off x="0" y="129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9" name="Line 11"/>
              <p:cNvSpPr>
                <a:spLocks noChangeShapeType="1"/>
              </p:cNvSpPr>
              <p:nvPr/>
            </p:nvSpPr>
            <p:spPr bwMode="auto">
              <a:xfrm>
                <a:off x="0" y="148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0" name="Line 12"/>
              <p:cNvSpPr>
                <a:spLocks noChangeShapeType="1"/>
              </p:cNvSpPr>
              <p:nvPr/>
            </p:nvSpPr>
            <p:spPr bwMode="auto">
              <a:xfrm>
                <a:off x="0" y="168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1" name="Line 13"/>
              <p:cNvSpPr>
                <a:spLocks noChangeShapeType="1"/>
              </p:cNvSpPr>
              <p:nvPr/>
            </p:nvSpPr>
            <p:spPr bwMode="auto">
              <a:xfrm>
                <a:off x="0" y="187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2" name="Line 14"/>
              <p:cNvSpPr>
                <a:spLocks noChangeShapeType="1"/>
              </p:cNvSpPr>
              <p:nvPr/>
            </p:nvSpPr>
            <p:spPr bwMode="auto">
              <a:xfrm>
                <a:off x="0" y="206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3" name="Line 15"/>
              <p:cNvSpPr>
                <a:spLocks noChangeShapeType="1"/>
              </p:cNvSpPr>
              <p:nvPr/>
            </p:nvSpPr>
            <p:spPr bwMode="auto">
              <a:xfrm>
                <a:off x="0" y="225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4" name="Line 16"/>
              <p:cNvSpPr>
                <a:spLocks noChangeShapeType="1"/>
              </p:cNvSpPr>
              <p:nvPr/>
            </p:nvSpPr>
            <p:spPr bwMode="auto">
              <a:xfrm>
                <a:off x="0" y="244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5" name="Line 17"/>
              <p:cNvSpPr>
                <a:spLocks noChangeShapeType="1"/>
              </p:cNvSpPr>
              <p:nvPr/>
            </p:nvSpPr>
            <p:spPr bwMode="auto">
              <a:xfrm>
                <a:off x="0" y="264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6" name="Line 18"/>
              <p:cNvSpPr>
                <a:spLocks noChangeShapeType="1"/>
              </p:cNvSpPr>
              <p:nvPr/>
            </p:nvSpPr>
            <p:spPr bwMode="auto">
              <a:xfrm>
                <a:off x="0" y="283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7" name="Line 19"/>
              <p:cNvSpPr>
                <a:spLocks noChangeShapeType="1"/>
              </p:cNvSpPr>
              <p:nvPr/>
            </p:nvSpPr>
            <p:spPr bwMode="auto">
              <a:xfrm>
                <a:off x="0" y="302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" name="Line 20"/>
              <p:cNvSpPr>
                <a:spLocks noChangeShapeType="1"/>
              </p:cNvSpPr>
              <p:nvPr/>
            </p:nvSpPr>
            <p:spPr bwMode="auto">
              <a:xfrm>
                <a:off x="0" y="321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9" name="Line 21"/>
              <p:cNvSpPr>
                <a:spLocks noChangeShapeType="1"/>
              </p:cNvSpPr>
              <p:nvPr/>
            </p:nvSpPr>
            <p:spPr bwMode="auto">
              <a:xfrm>
                <a:off x="0" y="340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0" name="Line 22"/>
              <p:cNvSpPr>
                <a:spLocks noChangeShapeType="1"/>
              </p:cNvSpPr>
              <p:nvPr/>
            </p:nvSpPr>
            <p:spPr bwMode="auto">
              <a:xfrm>
                <a:off x="0" y="360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1" name="Line 23"/>
              <p:cNvSpPr>
                <a:spLocks noChangeShapeType="1"/>
              </p:cNvSpPr>
              <p:nvPr/>
            </p:nvSpPr>
            <p:spPr bwMode="auto">
              <a:xfrm>
                <a:off x="0" y="379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2" name="Line 24"/>
              <p:cNvSpPr>
                <a:spLocks noChangeShapeType="1"/>
              </p:cNvSpPr>
              <p:nvPr/>
            </p:nvSpPr>
            <p:spPr bwMode="auto">
              <a:xfrm>
                <a:off x="0" y="398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3" name="Line 25"/>
              <p:cNvSpPr>
                <a:spLocks noChangeShapeType="1"/>
              </p:cNvSpPr>
              <p:nvPr/>
            </p:nvSpPr>
            <p:spPr bwMode="auto">
              <a:xfrm>
                <a:off x="0" y="417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4" name="Line 26"/>
              <p:cNvSpPr>
                <a:spLocks noChangeShapeType="1"/>
              </p:cNvSpPr>
              <p:nvPr/>
            </p:nvSpPr>
            <p:spPr bwMode="auto">
              <a:xfrm>
                <a:off x="14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5" name="Line 27"/>
              <p:cNvSpPr>
                <a:spLocks noChangeShapeType="1"/>
              </p:cNvSpPr>
              <p:nvPr/>
            </p:nvSpPr>
            <p:spPr bwMode="auto">
              <a:xfrm>
                <a:off x="33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6" name="Line 28"/>
              <p:cNvSpPr>
                <a:spLocks noChangeShapeType="1"/>
              </p:cNvSpPr>
              <p:nvPr/>
            </p:nvSpPr>
            <p:spPr bwMode="auto">
              <a:xfrm>
                <a:off x="52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7" name="Line 29"/>
              <p:cNvSpPr>
                <a:spLocks noChangeShapeType="1"/>
              </p:cNvSpPr>
              <p:nvPr/>
            </p:nvSpPr>
            <p:spPr bwMode="auto">
              <a:xfrm>
                <a:off x="72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8" name="Line 30"/>
              <p:cNvSpPr>
                <a:spLocks noChangeShapeType="1"/>
              </p:cNvSpPr>
              <p:nvPr/>
            </p:nvSpPr>
            <p:spPr bwMode="auto">
              <a:xfrm>
                <a:off x="91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9" name="Line 31"/>
              <p:cNvSpPr>
                <a:spLocks noChangeShapeType="1"/>
              </p:cNvSpPr>
              <p:nvPr/>
            </p:nvSpPr>
            <p:spPr bwMode="auto">
              <a:xfrm>
                <a:off x="110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0" name="Line 32"/>
              <p:cNvSpPr>
                <a:spLocks noChangeShapeType="1"/>
              </p:cNvSpPr>
              <p:nvPr/>
            </p:nvSpPr>
            <p:spPr bwMode="auto">
              <a:xfrm>
                <a:off x="129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1" name="Line 33"/>
              <p:cNvSpPr>
                <a:spLocks noChangeShapeType="1"/>
              </p:cNvSpPr>
              <p:nvPr/>
            </p:nvSpPr>
            <p:spPr bwMode="auto">
              <a:xfrm>
                <a:off x="148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2" name="Line 34"/>
              <p:cNvSpPr>
                <a:spLocks noChangeShapeType="1"/>
              </p:cNvSpPr>
              <p:nvPr/>
            </p:nvSpPr>
            <p:spPr bwMode="auto">
              <a:xfrm>
                <a:off x="168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3" name="Line 35"/>
              <p:cNvSpPr>
                <a:spLocks noChangeShapeType="1"/>
              </p:cNvSpPr>
              <p:nvPr/>
            </p:nvSpPr>
            <p:spPr bwMode="auto">
              <a:xfrm>
                <a:off x="187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4" name="Line 36"/>
              <p:cNvSpPr>
                <a:spLocks noChangeShapeType="1"/>
              </p:cNvSpPr>
              <p:nvPr/>
            </p:nvSpPr>
            <p:spPr bwMode="auto">
              <a:xfrm>
                <a:off x="206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5" name="Line 37"/>
              <p:cNvSpPr>
                <a:spLocks noChangeShapeType="1"/>
              </p:cNvSpPr>
              <p:nvPr/>
            </p:nvSpPr>
            <p:spPr bwMode="auto">
              <a:xfrm>
                <a:off x="225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6" name="Line 38"/>
              <p:cNvSpPr>
                <a:spLocks noChangeShapeType="1"/>
              </p:cNvSpPr>
              <p:nvPr/>
            </p:nvSpPr>
            <p:spPr bwMode="auto">
              <a:xfrm>
                <a:off x="244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7" name="Line 39"/>
              <p:cNvSpPr>
                <a:spLocks noChangeShapeType="1"/>
              </p:cNvSpPr>
              <p:nvPr/>
            </p:nvSpPr>
            <p:spPr bwMode="auto">
              <a:xfrm>
                <a:off x="264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8" name="Line 40"/>
              <p:cNvSpPr>
                <a:spLocks noChangeShapeType="1"/>
              </p:cNvSpPr>
              <p:nvPr/>
            </p:nvSpPr>
            <p:spPr bwMode="auto">
              <a:xfrm>
                <a:off x="283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9" name="Line 41"/>
              <p:cNvSpPr>
                <a:spLocks noChangeShapeType="1"/>
              </p:cNvSpPr>
              <p:nvPr/>
            </p:nvSpPr>
            <p:spPr bwMode="auto">
              <a:xfrm>
                <a:off x="302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0" name="Line 42"/>
              <p:cNvSpPr>
                <a:spLocks noChangeShapeType="1"/>
              </p:cNvSpPr>
              <p:nvPr/>
            </p:nvSpPr>
            <p:spPr bwMode="auto">
              <a:xfrm>
                <a:off x="321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1" name="Line 43"/>
              <p:cNvSpPr>
                <a:spLocks noChangeShapeType="1"/>
              </p:cNvSpPr>
              <p:nvPr/>
            </p:nvSpPr>
            <p:spPr bwMode="auto">
              <a:xfrm>
                <a:off x="340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2" name="Line 44"/>
              <p:cNvSpPr>
                <a:spLocks noChangeShapeType="1"/>
              </p:cNvSpPr>
              <p:nvPr/>
            </p:nvSpPr>
            <p:spPr bwMode="auto">
              <a:xfrm>
                <a:off x="360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3" name="Line 45"/>
              <p:cNvSpPr>
                <a:spLocks noChangeShapeType="1"/>
              </p:cNvSpPr>
              <p:nvPr/>
            </p:nvSpPr>
            <p:spPr bwMode="auto">
              <a:xfrm>
                <a:off x="379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4" name="Line 46"/>
              <p:cNvSpPr>
                <a:spLocks noChangeShapeType="1"/>
              </p:cNvSpPr>
              <p:nvPr/>
            </p:nvSpPr>
            <p:spPr bwMode="auto">
              <a:xfrm>
                <a:off x="398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5" name="Line 47"/>
              <p:cNvSpPr>
                <a:spLocks noChangeShapeType="1"/>
              </p:cNvSpPr>
              <p:nvPr/>
            </p:nvSpPr>
            <p:spPr bwMode="auto">
              <a:xfrm>
                <a:off x="417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6" name="Line 48"/>
              <p:cNvSpPr>
                <a:spLocks noChangeShapeType="1"/>
              </p:cNvSpPr>
              <p:nvPr/>
            </p:nvSpPr>
            <p:spPr bwMode="auto">
              <a:xfrm>
                <a:off x="436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7" name="Line 49"/>
              <p:cNvSpPr>
                <a:spLocks noChangeShapeType="1"/>
              </p:cNvSpPr>
              <p:nvPr/>
            </p:nvSpPr>
            <p:spPr bwMode="auto">
              <a:xfrm>
                <a:off x="456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8" name="Line 50"/>
              <p:cNvSpPr>
                <a:spLocks noChangeShapeType="1"/>
              </p:cNvSpPr>
              <p:nvPr/>
            </p:nvSpPr>
            <p:spPr bwMode="auto">
              <a:xfrm>
                <a:off x="475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9" name="Line 51"/>
              <p:cNvSpPr>
                <a:spLocks noChangeShapeType="1"/>
              </p:cNvSpPr>
              <p:nvPr/>
            </p:nvSpPr>
            <p:spPr bwMode="auto">
              <a:xfrm>
                <a:off x="494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0" name="Line 52"/>
              <p:cNvSpPr>
                <a:spLocks noChangeShapeType="1"/>
              </p:cNvSpPr>
              <p:nvPr/>
            </p:nvSpPr>
            <p:spPr bwMode="auto">
              <a:xfrm>
                <a:off x="513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1" name="Line 53"/>
              <p:cNvSpPr>
                <a:spLocks noChangeShapeType="1"/>
              </p:cNvSpPr>
              <p:nvPr/>
            </p:nvSpPr>
            <p:spPr bwMode="auto">
              <a:xfrm>
                <a:off x="532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2" name="Line 54"/>
              <p:cNvSpPr>
                <a:spLocks noChangeShapeType="1"/>
              </p:cNvSpPr>
              <p:nvPr/>
            </p:nvSpPr>
            <p:spPr bwMode="auto">
              <a:xfrm>
                <a:off x="552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3" name="Line 55"/>
              <p:cNvSpPr>
                <a:spLocks noChangeShapeType="1"/>
              </p:cNvSpPr>
              <p:nvPr/>
            </p:nvSpPr>
            <p:spPr bwMode="auto">
              <a:xfrm>
                <a:off x="571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2104" name="Picture 56"/>
            <p:cNvPicPr>
              <a:picLocks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079" y="0"/>
              <a:ext cx="68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105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150813" y="130175"/>
            <a:ext cx="77724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06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219200"/>
            <a:ext cx="7772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400800"/>
            <a:ext cx="1905000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21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324600"/>
            <a:ext cx="2895600" cy="381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21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0" y="6324600"/>
            <a:ext cx="1905000" cy="381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5DCF0A8A-47F1-4297-A7D0-12BEEAB2B5E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110" name="Line 62"/>
          <p:cNvSpPr>
            <a:spLocks noChangeShapeType="1"/>
          </p:cNvSpPr>
          <p:nvPr/>
        </p:nvSpPr>
        <p:spPr bwMode="auto">
          <a:xfrm>
            <a:off x="228600" y="990600"/>
            <a:ext cx="7696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Rectangular Coordinate System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7772400" cy="762000"/>
          </a:xfrm>
        </p:spPr>
        <p:txBody>
          <a:bodyPr/>
          <a:lstStyle/>
          <a:p>
            <a:r>
              <a:rPr lang="en-US" sz="1800"/>
              <a:t>In pre-algebra, we used number lines to plot numbers and equations and inequalities of </a:t>
            </a:r>
            <a:r>
              <a:rPr lang="en-US" sz="1800" u="sng"/>
              <a:t>1 variable</a:t>
            </a:r>
            <a:r>
              <a:rPr lang="en-US" sz="1800"/>
              <a:t> (x = -3, x &lt; 4 =&gt; one-dimensional)</a:t>
            </a: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1752600" y="3581400"/>
            <a:ext cx="0" cy="304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228600" y="5105400"/>
            <a:ext cx="3048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2057400" y="20574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2667000" y="1981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2971800" y="1981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3276600" y="1981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3581400" y="1981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3886200" y="19050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>
            <a:off x="4191000" y="1981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>
            <a:off x="4495800" y="1981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4800600" y="1981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>
            <a:off x="5105400" y="1981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3821113" y="2220913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0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3429000" y="22098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-1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3124200" y="22098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-2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2819400" y="22098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-3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2514600" y="22098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-4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4114800" y="22098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1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4419600" y="22098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2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4724400" y="22098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3</a:t>
            </a:r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5029200" y="22098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4</a:t>
            </a:r>
          </a:p>
        </p:txBody>
      </p:sp>
      <p:sp>
        <p:nvSpPr>
          <p:cNvPr id="4123" name="Line 27"/>
          <p:cNvSpPr>
            <a:spLocks noChangeShapeType="1"/>
          </p:cNvSpPr>
          <p:nvPr/>
        </p:nvSpPr>
        <p:spPr bwMode="auto">
          <a:xfrm>
            <a:off x="5410200" y="1981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2362200" y="1981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2209800" y="22098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-5</a:t>
            </a:r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5334000" y="22098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5</a:t>
            </a:r>
          </a:p>
        </p:txBody>
      </p:sp>
      <p:sp>
        <p:nvSpPr>
          <p:cNvPr id="4127" name="Oval 31"/>
          <p:cNvSpPr>
            <a:spLocks noChangeArrowheads="1"/>
          </p:cNvSpPr>
          <p:nvPr/>
        </p:nvSpPr>
        <p:spPr bwMode="auto">
          <a:xfrm>
            <a:off x="2895600" y="1981200"/>
            <a:ext cx="152400" cy="1524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8" name="Line 32"/>
          <p:cNvSpPr>
            <a:spLocks noChangeShapeType="1"/>
          </p:cNvSpPr>
          <p:nvPr/>
        </p:nvSpPr>
        <p:spPr bwMode="auto">
          <a:xfrm>
            <a:off x="2057400" y="2057400"/>
            <a:ext cx="2971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9" name="Oval 33"/>
          <p:cNvSpPr>
            <a:spLocks noChangeArrowheads="1"/>
          </p:cNvSpPr>
          <p:nvPr/>
        </p:nvSpPr>
        <p:spPr bwMode="auto">
          <a:xfrm>
            <a:off x="5029200" y="1981200"/>
            <a:ext cx="152400" cy="152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381000" y="4800600"/>
            <a:ext cx="11430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rgbClr val="FF0000"/>
                </a:solidFill>
                <a:latin typeface="Arial" charset="0"/>
              </a:rPr>
              <a:t>x - axis</a:t>
            </a: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 rot="16200000">
            <a:off x="982663" y="5799137"/>
            <a:ext cx="11430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rgbClr val="FF0000"/>
                </a:solidFill>
                <a:latin typeface="Arial" charset="0"/>
              </a:rPr>
              <a:t>y - axis</a:t>
            </a:r>
          </a:p>
        </p:txBody>
      </p:sp>
      <p:sp>
        <p:nvSpPr>
          <p:cNvPr id="4134" name="Line 38"/>
          <p:cNvSpPr>
            <a:spLocks noChangeShapeType="1"/>
          </p:cNvSpPr>
          <p:nvPr/>
        </p:nvSpPr>
        <p:spPr bwMode="auto">
          <a:xfrm>
            <a:off x="20574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35" name="Line 39"/>
          <p:cNvSpPr>
            <a:spLocks noChangeShapeType="1"/>
          </p:cNvSpPr>
          <p:nvPr/>
        </p:nvSpPr>
        <p:spPr bwMode="auto">
          <a:xfrm>
            <a:off x="23622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36" name="Line 40"/>
          <p:cNvSpPr>
            <a:spLocks noChangeShapeType="1"/>
          </p:cNvSpPr>
          <p:nvPr/>
        </p:nvSpPr>
        <p:spPr bwMode="auto">
          <a:xfrm>
            <a:off x="26670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37" name="Line 41"/>
          <p:cNvSpPr>
            <a:spLocks noChangeShapeType="1"/>
          </p:cNvSpPr>
          <p:nvPr/>
        </p:nvSpPr>
        <p:spPr bwMode="auto">
          <a:xfrm>
            <a:off x="29718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38" name="Line 42"/>
          <p:cNvSpPr>
            <a:spLocks noChangeShapeType="1"/>
          </p:cNvSpPr>
          <p:nvPr/>
        </p:nvSpPr>
        <p:spPr bwMode="auto">
          <a:xfrm>
            <a:off x="14478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39" name="Line 43"/>
          <p:cNvSpPr>
            <a:spLocks noChangeShapeType="1"/>
          </p:cNvSpPr>
          <p:nvPr/>
        </p:nvSpPr>
        <p:spPr bwMode="auto">
          <a:xfrm>
            <a:off x="11430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40" name="Line 44"/>
          <p:cNvSpPr>
            <a:spLocks noChangeShapeType="1"/>
          </p:cNvSpPr>
          <p:nvPr/>
        </p:nvSpPr>
        <p:spPr bwMode="auto">
          <a:xfrm>
            <a:off x="8382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41" name="Line 45"/>
          <p:cNvSpPr>
            <a:spLocks noChangeShapeType="1"/>
          </p:cNvSpPr>
          <p:nvPr/>
        </p:nvSpPr>
        <p:spPr bwMode="auto">
          <a:xfrm>
            <a:off x="5334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42" name="Line 46"/>
          <p:cNvSpPr>
            <a:spLocks noChangeShapeType="1"/>
          </p:cNvSpPr>
          <p:nvPr/>
        </p:nvSpPr>
        <p:spPr bwMode="auto">
          <a:xfrm>
            <a:off x="16764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43" name="Line 47"/>
          <p:cNvSpPr>
            <a:spLocks noChangeShapeType="1"/>
          </p:cNvSpPr>
          <p:nvPr/>
        </p:nvSpPr>
        <p:spPr bwMode="auto">
          <a:xfrm>
            <a:off x="16764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44" name="Line 48"/>
          <p:cNvSpPr>
            <a:spLocks noChangeShapeType="1"/>
          </p:cNvSpPr>
          <p:nvPr/>
        </p:nvSpPr>
        <p:spPr bwMode="auto">
          <a:xfrm>
            <a:off x="16764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45" name="Line 49"/>
          <p:cNvSpPr>
            <a:spLocks noChangeShapeType="1"/>
          </p:cNvSpPr>
          <p:nvPr/>
        </p:nvSpPr>
        <p:spPr bwMode="auto">
          <a:xfrm>
            <a:off x="1676400" y="6324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46" name="Line 50"/>
          <p:cNvSpPr>
            <a:spLocks noChangeShapeType="1"/>
          </p:cNvSpPr>
          <p:nvPr/>
        </p:nvSpPr>
        <p:spPr bwMode="auto">
          <a:xfrm>
            <a:off x="16764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47" name="Line 51"/>
          <p:cNvSpPr>
            <a:spLocks noChangeShapeType="1"/>
          </p:cNvSpPr>
          <p:nvPr/>
        </p:nvSpPr>
        <p:spPr bwMode="auto">
          <a:xfrm>
            <a:off x="1676400" y="4495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48" name="Line 52"/>
          <p:cNvSpPr>
            <a:spLocks noChangeShapeType="1"/>
          </p:cNvSpPr>
          <p:nvPr/>
        </p:nvSpPr>
        <p:spPr bwMode="auto">
          <a:xfrm>
            <a:off x="1676400" y="4191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49" name="Line 53"/>
          <p:cNvSpPr>
            <a:spLocks noChangeShapeType="1"/>
          </p:cNvSpPr>
          <p:nvPr/>
        </p:nvSpPr>
        <p:spPr bwMode="auto">
          <a:xfrm>
            <a:off x="16764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50" name="Text Box 54"/>
          <p:cNvSpPr txBox="1">
            <a:spLocks noChangeArrowheads="1"/>
          </p:cNvSpPr>
          <p:nvPr/>
        </p:nvSpPr>
        <p:spPr bwMode="auto">
          <a:xfrm>
            <a:off x="19812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1</a:t>
            </a:r>
          </a:p>
        </p:txBody>
      </p:sp>
      <p:sp>
        <p:nvSpPr>
          <p:cNvPr id="4151" name="Text Box 55"/>
          <p:cNvSpPr txBox="1">
            <a:spLocks noChangeArrowheads="1"/>
          </p:cNvSpPr>
          <p:nvPr/>
        </p:nvSpPr>
        <p:spPr bwMode="auto">
          <a:xfrm>
            <a:off x="22860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2</a:t>
            </a:r>
          </a:p>
        </p:txBody>
      </p:sp>
      <p:sp>
        <p:nvSpPr>
          <p:cNvPr id="4152" name="Text Box 56"/>
          <p:cNvSpPr txBox="1">
            <a:spLocks noChangeArrowheads="1"/>
          </p:cNvSpPr>
          <p:nvPr/>
        </p:nvSpPr>
        <p:spPr bwMode="auto">
          <a:xfrm>
            <a:off x="25908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3</a:t>
            </a:r>
          </a:p>
        </p:txBody>
      </p:sp>
      <p:sp>
        <p:nvSpPr>
          <p:cNvPr id="4153" name="Text Box 57"/>
          <p:cNvSpPr txBox="1">
            <a:spLocks noChangeArrowheads="1"/>
          </p:cNvSpPr>
          <p:nvPr/>
        </p:nvSpPr>
        <p:spPr bwMode="auto">
          <a:xfrm>
            <a:off x="28956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4</a:t>
            </a:r>
          </a:p>
        </p:txBody>
      </p:sp>
      <p:sp>
        <p:nvSpPr>
          <p:cNvPr id="4154" name="Text Box 58"/>
          <p:cNvSpPr txBox="1">
            <a:spLocks noChangeArrowheads="1"/>
          </p:cNvSpPr>
          <p:nvPr/>
        </p:nvSpPr>
        <p:spPr bwMode="auto">
          <a:xfrm>
            <a:off x="1828800" y="53340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-1</a:t>
            </a:r>
          </a:p>
        </p:txBody>
      </p:sp>
      <p:sp>
        <p:nvSpPr>
          <p:cNvPr id="4155" name="Text Box 59"/>
          <p:cNvSpPr txBox="1">
            <a:spLocks noChangeArrowheads="1"/>
          </p:cNvSpPr>
          <p:nvPr/>
        </p:nvSpPr>
        <p:spPr bwMode="auto">
          <a:xfrm>
            <a:off x="1828800" y="56388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-2</a:t>
            </a:r>
          </a:p>
        </p:txBody>
      </p:sp>
      <p:sp>
        <p:nvSpPr>
          <p:cNvPr id="4156" name="Text Box 60"/>
          <p:cNvSpPr txBox="1">
            <a:spLocks noChangeArrowheads="1"/>
          </p:cNvSpPr>
          <p:nvPr/>
        </p:nvSpPr>
        <p:spPr bwMode="auto">
          <a:xfrm>
            <a:off x="1828800" y="5943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-3</a:t>
            </a:r>
          </a:p>
        </p:txBody>
      </p:sp>
      <p:sp>
        <p:nvSpPr>
          <p:cNvPr id="4157" name="Text Box 61"/>
          <p:cNvSpPr txBox="1">
            <a:spLocks noChangeArrowheads="1"/>
          </p:cNvSpPr>
          <p:nvPr/>
        </p:nvSpPr>
        <p:spPr bwMode="auto">
          <a:xfrm>
            <a:off x="1828800" y="62484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-4</a:t>
            </a:r>
          </a:p>
        </p:txBody>
      </p:sp>
      <p:sp>
        <p:nvSpPr>
          <p:cNvPr id="4158" name="Text Box 62"/>
          <p:cNvSpPr txBox="1">
            <a:spLocks noChangeArrowheads="1"/>
          </p:cNvSpPr>
          <p:nvPr/>
        </p:nvSpPr>
        <p:spPr bwMode="auto">
          <a:xfrm>
            <a:off x="1828800" y="47244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1</a:t>
            </a:r>
          </a:p>
        </p:txBody>
      </p:sp>
      <p:sp>
        <p:nvSpPr>
          <p:cNvPr id="4159" name="Text Box 63"/>
          <p:cNvSpPr txBox="1">
            <a:spLocks noChangeArrowheads="1"/>
          </p:cNvSpPr>
          <p:nvPr/>
        </p:nvSpPr>
        <p:spPr bwMode="auto">
          <a:xfrm>
            <a:off x="1828800" y="4419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2</a:t>
            </a:r>
          </a:p>
        </p:txBody>
      </p:sp>
      <p:sp>
        <p:nvSpPr>
          <p:cNvPr id="4160" name="Text Box 64"/>
          <p:cNvSpPr txBox="1">
            <a:spLocks noChangeArrowheads="1"/>
          </p:cNvSpPr>
          <p:nvPr/>
        </p:nvSpPr>
        <p:spPr bwMode="auto">
          <a:xfrm>
            <a:off x="1828800" y="41148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3</a:t>
            </a:r>
          </a:p>
        </p:txBody>
      </p:sp>
      <p:sp>
        <p:nvSpPr>
          <p:cNvPr id="4161" name="Text Box 65"/>
          <p:cNvSpPr txBox="1">
            <a:spLocks noChangeArrowheads="1"/>
          </p:cNvSpPr>
          <p:nvPr/>
        </p:nvSpPr>
        <p:spPr bwMode="auto">
          <a:xfrm>
            <a:off x="1828800" y="38100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4</a:t>
            </a:r>
          </a:p>
        </p:txBody>
      </p:sp>
      <p:sp>
        <p:nvSpPr>
          <p:cNvPr id="4162" name="Text Box 66"/>
          <p:cNvSpPr txBox="1">
            <a:spLocks noChangeArrowheads="1"/>
          </p:cNvSpPr>
          <p:nvPr/>
        </p:nvSpPr>
        <p:spPr bwMode="auto">
          <a:xfrm>
            <a:off x="12954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-1</a:t>
            </a:r>
          </a:p>
        </p:txBody>
      </p:sp>
      <p:sp>
        <p:nvSpPr>
          <p:cNvPr id="4163" name="Text Box 67"/>
          <p:cNvSpPr txBox="1">
            <a:spLocks noChangeArrowheads="1"/>
          </p:cNvSpPr>
          <p:nvPr/>
        </p:nvSpPr>
        <p:spPr bwMode="auto">
          <a:xfrm>
            <a:off x="9906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-2</a:t>
            </a:r>
          </a:p>
        </p:txBody>
      </p:sp>
      <p:sp>
        <p:nvSpPr>
          <p:cNvPr id="4164" name="Text Box 68"/>
          <p:cNvSpPr txBox="1">
            <a:spLocks noChangeArrowheads="1"/>
          </p:cNvSpPr>
          <p:nvPr/>
        </p:nvSpPr>
        <p:spPr bwMode="auto">
          <a:xfrm>
            <a:off x="6858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-3</a:t>
            </a:r>
          </a:p>
        </p:txBody>
      </p:sp>
      <p:sp>
        <p:nvSpPr>
          <p:cNvPr id="4165" name="Text Box 69"/>
          <p:cNvSpPr txBox="1">
            <a:spLocks noChangeArrowheads="1"/>
          </p:cNvSpPr>
          <p:nvPr/>
        </p:nvSpPr>
        <p:spPr bwMode="auto">
          <a:xfrm>
            <a:off x="3810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-4</a:t>
            </a:r>
          </a:p>
        </p:txBody>
      </p:sp>
      <p:sp>
        <p:nvSpPr>
          <p:cNvPr id="4166" name="Oval 70"/>
          <p:cNvSpPr>
            <a:spLocks noChangeArrowheads="1"/>
          </p:cNvSpPr>
          <p:nvPr/>
        </p:nvSpPr>
        <p:spPr bwMode="auto">
          <a:xfrm>
            <a:off x="1676400" y="5029200"/>
            <a:ext cx="152400" cy="1524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67" name="Text Box 71"/>
          <p:cNvSpPr txBox="1">
            <a:spLocks noChangeArrowheads="1"/>
          </p:cNvSpPr>
          <p:nvPr/>
        </p:nvSpPr>
        <p:spPr bwMode="auto">
          <a:xfrm>
            <a:off x="2209800" y="4572000"/>
            <a:ext cx="11430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rgbClr val="FF0000"/>
                </a:solidFill>
                <a:latin typeface="Arial" charset="0"/>
              </a:rPr>
              <a:t>origin (0,0)</a:t>
            </a:r>
          </a:p>
        </p:txBody>
      </p:sp>
      <p:sp>
        <p:nvSpPr>
          <p:cNvPr id="4168" name="Line 72"/>
          <p:cNvSpPr>
            <a:spLocks noChangeShapeType="1"/>
          </p:cNvSpPr>
          <p:nvPr/>
        </p:nvSpPr>
        <p:spPr bwMode="auto">
          <a:xfrm flipH="1">
            <a:off x="1828800" y="4724400"/>
            <a:ext cx="457200" cy="3270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72" name="Rectangle 76"/>
          <p:cNvSpPr>
            <a:spLocks noChangeArrowheads="1"/>
          </p:cNvSpPr>
          <p:nvPr/>
        </p:nvSpPr>
        <p:spPr bwMode="auto">
          <a:xfrm>
            <a:off x="152400" y="24384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kumimoji="1" lang="en-US">
                <a:latin typeface="Arial" charset="0"/>
              </a:rPr>
              <a:t>To examine equations involving </a:t>
            </a:r>
            <a:r>
              <a:rPr kumimoji="1" lang="en-US" u="sng">
                <a:latin typeface="Arial" charset="0"/>
              </a:rPr>
              <a:t>2 variables</a:t>
            </a:r>
            <a:r>
              <a:rPr kumimoji="1" lang="en-US">
                <a:latin typeface="Arial" charset="0"/>
              </a:rPr>
              <a:t>, we graph on a rectangular (Cartesian) coordinate system (y = x, y = x - 1 =&gt; two-dimensional)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kumimoji="1" lang="en-US">
                <a:latin typeface="Arial" charset="0"/>
              </a:rPr>
              <a:t>On a plane, each point is a pair of numbers =&gt; (1,2); (-2,-3); (3,-1)</a:t>
            </a:r>
          </a:p>
        </p:txBody>
      </p:sp>
      <p:sp>
        <p:nvSpPr>
          <p:cNvPr id="4173" name="Line 77"/>
          <p:cNvSpPr>
            <a:spLocks noChangeShapeType="1"/>
          </p:cNvSpPr>
          <p:nvPr/>
        </p:nvSpPr>
        <p:spPr bwMode="auto">
          <a:xfrm>
            <a:off x="5715000" y="3581400"/>
            <a:ext cx="0" cy="304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74" name="Line 78"/>
          <p:cNvSpPr>
            <a:spLocks noChangeShapeType="1"/>
          </p:cNvSpPr>
          <p:nvPr/>
        </p:nvSpPr>
        <p:spPr bwMode="auto">
          <a:xfrm>
            <a:off x="4191000" y="5105400"/>
            <a:ext cx="3048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77" name="Line 81"/>
          <p:cNvSpPr>
            <a:spLocks noChangeShapeType="1"/>
          </p:cNvSpPr>
          <p:nvPr/>
        </p:nvSpPr>
        <p:spPr bwMode="auto">
          <a:xfrm>
            <a:off x="60198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78" name="Line 82"/>
          <p:cNvSpPr>
            <a:spLocks noChangeShapeType="1"/>
          </p:cNvSpPr>
          <p:nvPr/>
        </p:nvSpPr>
        <p:spPr bwMode="auto">
          <a:xfrm>
            <a:off x="63246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79" name="Line 83"/>
          <p:cNvSpPr>
            <a:spLocks noChangeShapeType="1"/>
          </p:cNvSpPr>
          <p:nvPr/>
        </p:nvSpPr>
        <p:spPr bwMode="auto">
          <a:xfrm>
            <a:off x="66294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80" name="Line 84"/>
          <p:cNvSpPr>
            <a:spLocks noChangeShapeType="1"/>
          </p:cNvSpPr>
          <p:nvPr/>
        </p:nvSpPr>
        <p:spPr bwMode="auto">
          <a:xfrm>
            <a:off x="69342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81" name="Line 85"/>
          <p:cNvSpPr>
            <a:spLocks noChangeShapeType="1"/>
          </p:cNvSpPr>
          <p:nvPr/>
        </p:nvSpPr>
        <p:spPr bwMode="auto">
          <a:xfrm>
            <a:off x="54102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82" name="Line 86"/>
          <p:cNvSpPr>
            <a:spLocks noChangeShapeType="1"/>
          </p:cNvSpPr>
          <p:nvPr/>
        </p:nvSpPr>
        <p:spPr bwMode="auto">
          <a:xfrm>
            <a:off x="51054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83" name="Line 87"/>
          <p:cNvSpPr>
            <a:spLocks noChangeShapeType="1"/>
          </p:cNvSpPr>
          <p:nvPr/>
        </p:nvSpPr>
        <p:spPr bwMode="auto">
          <a:xfrm>
            <a:off x="48006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84" name="Line 88"/>
          <p:cNvSpPr>
            <a:spLocks noChangeShapeType="1"/>
          </p:cNvSpPr>
          <p:nvPr/>
        </p:nvSpPr>
        <p:spPr bwMode="auto">
          <a:xfrm>
            <a:off x="44958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85" name="Line 89"/>
          <p:cNvSpPr>
            <a:spLocks noChangeShapeType="1"/>
          </p:cNvSpPr>
          <p:nvPr/>
        </p:nvSpPr>
        <p:spPr bwMode="auto">
          <a:xfrm>
            <a:off x="56388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86" name="Line 90"/>
          <p:cNvSpPr>
            <a:spLocks noChangeShapeType="1"/>
          </p:cNvSpPr>
          <p:nvPr/>
        </p:nvSpPr>
        <p:spPr bwMode="auto">
          <a:xfrm>
            <a:off x="56388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87" name="Line 91"/>
          <p:cNvSpPr>
            <a:spLocks noChangeShapeType="1"/>
          </p:cNvSpPr>
          <p:nvPr/>
        </p:nvSpPr>
        <p:spPr bwMode="auto">
          <a:xfrm>
            <a:off x="56388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88" name="Line 92"/>
          <p:cNvSpPr>
            <a:spLocks noChangeShapeType="1"/>
          </p:cNvSpPr>
          <p:nvPr/>
        </p:nvSpPr>
        <p:spPr bwMode="auto">
          <a:xfrm>
            <a:off x="5638800" y="6324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89" name="Line 93"/>
          <p:cNvSpPr>
            <a:spLocks noChangeShapeType="1"/>
          </p:cNvSpPr>
          <p:nvPr/>
        </p:nvSpPr>
        <p:spPr bwMode="auto">
          <a:xfrm>
            <a:off x="56388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0" name="Line 94"/>
          <p:cNvSpPr>
            <a:spLocks noChangeShapeType="1"/>
          </p:cNvSpPr>
          <p:nvPr/>
        </p:nvSpPr>
        <p:spPr bwMode="auto">
          <a:xfrm>
            <a:off x="5638800" y="4495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1" name="Line 95"/>
          <p:cNvSpPr>
            <a:spLocks noChangeShapeType="1"/>
          </p:cNvSpPr>
          <p:nvPr/>
        </p:nvSpPr>
        <p:spPr bwMode="auto">
          <a:xfrm>
            <a:off x="5638800" y="4191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2" name="Line 96"/>
          <p:cNvSpPr>
            <a:spLocks noChangeShapeType="1"/>
          </p:cNvSpPr>
          <p:nvPr/>
        </p:nvSpPr>
        <p:spPr bwMode="auto">
          <a:xfrm>
            <a:off x="56388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3" name="Text Box 97"/>
          <p:cNvSpPr txBox="1">
            <a:spLocks noChangeArrowheads="1"/>
          </p:cNvSpPr>
          <p:nvPr/>
        </p:nvSpPr>
        <p:spPr bwMode="auto">
          <a:xfrm>
            <a:off x="59436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1</a:t>
            </a:r>
          </a:p>
        </p:txBody>
      </p:sp>
      <p:sp>
        <p:nvSpPr>
          <p:cNvPr id="4194" name="Text Box 98"/>
          <p:cNvSpPr txBox="1">
            <a:spLocks noChangeArrowheads="1"/>
          </p:cNvSpPr>
          <p:nvPr/>
        </p:nvSpPr>
        <p:spPr bwMode="auto">
          <a:xfrm>
            <a:off x="62484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2</a:t>
            </a:r>
          </a:p>
        </p:txBody>
      </p:sp>
      <p:sp>
        <p:nvSpPr>
          <p:cNvPr id="4195" name="Text Box 99"/>
          <p:cNvSpPr txBox="1">
            <a:spLocks noChangeArrowheads="1"/>
          </p:cNvSpPr>
          <p:nvPr/>
        </p:nvSpPr>
        <p:spPr bwMode="auto">
          <a:xfrm>
            <a:off x="65532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3</a:t>
            </a:r>
          </a:p>
        </p:txBody>
      </p:sp>
      <p:sp>
        <p:nvSpPr>
          <p:cNvPr id="4196" name="Text Box 100"/>
          <p:cNvSpPr txBox="1">
            <a:spLocks noChangeArrowheads="1"/>
          </p:cNvSpPr>
          <p:nvPr/>
        </p:nvSpPr>
        <p:spPr bwMode="auto">
          <a:xfrm>
            <a:off x="68580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4</a:t>
            </a:r>
          </a:p>
        </p:txBody>
      </p:sp>
      <p:sp>
        <p:nvSpPr>
          <p:cNvPr id="4197" name="Text Box 101"/>
          <p:cNvSpPr txBox="1">
            <a:spLocks noChangeArrowheads="1"/>
          </p:cNvSpPr>
          <p:nvPr/>
        </p:nvSpPr>
        <p:spPr bwMode="auto">
          <a:xfrm>
            <a:off x="5791200" y="53340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-1</a:t>
            </a:r>
          </a:p>
        </p:txBody>
      </p:sp>
      <p:sp>
        <p:nvSpPr>
          <p:cNvPr id="4198" name="Text Box 102"/>
          <p:cNvSpPr txBox="1">
            <a:spLocks noChangeArrowheads="1"/>
          </p:cNvSpPr>
          <p:nvPr/>
        </p:nvSpPr>
        <p:spPr bwMode="auto">
          <a:xfrm>
            <a:off x="5791200" y="56388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-2</a:t>
            </a:r>
          </a:p>
        </p:txBody>
      </p:sp>
      <p:sp>
        <p:nvSpPr>
          <p:cNvPr id="4199" name="Text Box 103"/>
          <p:cNvSpPr txBox="1">
            <a:spLocks noChangeArrowheads="1"/>
          </p:cNvSpPr>
          <p:nvPr/>
        </p:nvSpPr>
        <p:spPr bwMode="auto">
          <a:xfrm>
            <a:off x="5791200" y="5943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-3</a:t>
            </a:r>
          </a:p>
        </p:txBody>
      </p:sp>
      <p:sp>
        <p:nvSpPr>
          <p:cNvPr id="4200" name="Text Box 104"/>
          <p:cNvSpPr txBox="1">
            <a:spLocks noChangeArrowheads="1"/>
          </p:cNvSpPr>
          <p:nvPr/>
        </p:nvSpPr>
        <p:spPr bwMode="auto">
          <a:xfrm>
            <a:off x="5791200" y="62484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-4</a:t>
            </a:r>
          </a:p>
        </p:txBody>
      </p:sp>
      <p:sp>
        <p:nvSpPr>
          <p:cNvPr id="4201" name="Text Box 105"/>
          <p:cNvSpPr txBox="1">
            <a:spLocks noChangeArrowheads="1"/>
          </p:cNvSpPr>
          <p:nvPr/>
        </p:nvSpPr>
        <p:spPr bwMode="auto">
          <a:xfrm>
            <a:off x="5791200" y="47244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1</a:t>
            </a:r>
          </a:p>
        </p:txBody>
      </p:sp>
      <p:sp>
        <p:nvSpPr>
          <p:cNvPr id="4202" name="Text Box 106"/>
          <p:cNvSpPr txBox="1">
            <a:spLocks noChangeArrowheads="1"/>
          </p:cNvSpPr>
          <p:nvPr/>
        </p:nvSpPr>
        <p:spPr bwMode="auto">
          <a:xfrm>
            <a:off x="5791200" y="4419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2</a:t>
            </a:r>
          </a:p>
        </p:txBody>
      </p:sp>
      <p:sp>
        <p:nvSpPr>
          <p:cNvPr id="4203" name="Text Box 107"/>
          <p:cNvSpPr txBox="1">
            <a:spLocks noChangeArrowheads="1"/>
          </p:cNvSpPr>
          <p:nvPr/>
        </p:nvSpPr>
        <p:spPr bwMode="auto">
          <a:xfrm>
            <a:off x="5791200" y="41148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3</a:t>
            </a:r>
          </a:p>
        </p:txBody>
      </p:sp>
      <p:sp>
        <p:nvSpPr>
          <p:cNvPr id="4204" name="Text Box 108"/>
          <p:cNvSpPr txBox="1">
            <a:spLocks noChangeArrowheads="1"/>
          </p:cNvSpPr>
          <p:nvPr/>
        </p:nvSpPr>
        <p:spPr bwMode="auto">
          <a:xfrm>
            <a:off x="5791200" y="38100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4</a:t>
            </a:r>
          </a:p>
        </p:txBody>
      </p:sp>
      <p:sp>
        <p:nvSpPr>
          <p:cNvPr id="4205" name="Text Box 109"/>
          <p:cNvSpPr txBox="1">
            <a:spLocks noChangeArrowheads="1"/>
          </p:cNvSpPr>
          <p:nvPr/>
        </p:nvSpPr>
        <p:spPr bwMode="auto">
          <a:xfrm>
            <a:off x="52578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-1</a:t>
            </a:r>
          </a:p>
        </p:txBody>
      </p:sp>
      <p:sp>
        <p:nvSpPr>
          <p:cNvPr id="4206" name="Text Box 110"/>
          <p:cNvSpPr txBox="1">
            <a:spLocks noChangeArrowheads="1"/>
          </p:cNvSpPr>
          <p:nvPr/>
        </p:nvSpPr>
        <p:spPr bwMode="auto">
          <a:xfrm>
            <a:off x="49530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-2</a:t>
            </a:r>
          </a:p>
        </p:txBody>
      </p:sp>
      <p:sp>
        <p:nvSpPr>
          <p:cNvPr id="4207" name="Text Box 111"/>
          <p:cNvSpPr txBox="1">
            <a:spLocks noChangeArrowheads="1"/>
          </p:cNvSpPr>
          <p:nvPr/>
        </p:nvSpPr>
        <p:spPr bwMode="auto">
          <a:xfrm>
            <a:off x="46482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-3</a:t>
            </a:r>
          </a:p>
        </p:txBody>
      </p:sp>
      <p:sp>
        <p:nvSpPr>
          <p:cNvPr id="4208" name="Text Box 112"/>
          <p:cNvSpPr txBox="1">
            <a:spLocks noChangeArrowheads="1"/>
          </p:cNvSpPr>
          <p:nvPr/>
        </p:nvSpPr>
        <p:spPr bwMode="auto">
          <a:xfrm>
            <a:off x="43434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-4</a:t>
            </a:r>
          </a:p>
        </p:txBody>
      </p:sp>
      <p:sp>
        <p:nvSpPr>
          <p:cNvPr id="4212" name="Line 116"/>
          <p:cNvSpPr>
            <a:spLocks noChangeShapeType="1"/>
          </p:cNvSpPr>
          <p:nvPr/>
        </p:nvSpPr>
        <p:spPr bwMode="auto">
          <a:xfrm>
            <a:off x="5715000" y="5105400"/>
            <a:ext cx="304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13" name="Line 117"/>
          <p:cNvSpPr>
            <a:spLocks noChangeShapeType="1"/>
          </p:cNvSpPr>
          <p:nvPr/>
        </p:nvSpPr>
        <p:spPr bwMode="auto">
          <a:xfrm flipV="1">
            <a:off x="6019800" y="4800600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14" name="Line 118"/>
          <p:cNvSpPr>
            <a:spLocks noChangeShapeType="1"/>
          </p:cNvSpPr>
          <p:nvPr/>
        </p:nvSpPr>
        <p:spPr bwMode="auto">
          <a:xfrm flipV="1">
            <a:off x="6019800" y="4495800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15" name="Oval 119"/>
          <p:cNvSpPr>
            <a:spLocks noChangeArrowheads="1"/>
          </p:cNvSpPr>
          <p:nvPr/>
        </p:nvSpPr>
        <p:spPr bwMode="auto">
          <a:xfrm>
            <a:off x="5943600" y="4419600"/>
            <a:ext cx="152400" cy="1524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6" name="Text Box 120"/>
          <p:cNvSpPr txBox="1">
            <a:spLocks noChangeArrowheads="1"/>
          </p:cNvSpPr>
          <p:nvPr/>
        </p:nvSpPr>
        <p:spPr bwMode="auto">
          <a:xfrm>
            <a:off x="6096000" y="4343400"/>
            <a:ext cx="533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rgbClr val="FF0000"/>
                </a:solidFill>
                <a:latin typeface="Arial" charset="0"/>
              </a:rPr>
              <a:t>(1,2)</a:t>
            </a:r>
          </a:p>
        </p:txBody>
      </p:sp>
      <p:sp>
        <p:nvSpPr>
          <p:cNvPr id="4217" name="Line 121"/>
          <p:cNvSpPr>
            <a:spLocks noChangeShapeType="1"/>
          </p:cNvSpPr>
          <p:nvPr/>
        </p:nvSpPr>
        <p:spPr bwMode="auto">
          <a:xfrm>
            <a:off x="5410200" y="5105400"/>
            <a:ext cx="304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18" name="Line 122"/>
          <p:cNvSpPr>
            <a:spLocks noChangeShapeType="1"/>
          </p:cNvSpPr>
          <p:nvPr/>
        </p:nvSpPr>
        <p:spPr bwMode="auto">
          <a:xfrm>
            <a:off x="5105400" y="5105400"/>
            <a:ext cx="304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19" name="Line 123"/>
          <p:cNvSpPr>
            <a:spLocks noChangeShapeType="1"/>
          </p:cNvSpPr>
          <p:nvPr/>
        </p:nvSpPr>
        <p:spPr bwMode="auto">
          <a:xfrm flipV="1">
            <a:off x="5105400" y="5105400"/>
            <a:ext cx="0" cy="914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20" name="Oval 124"/>
          <p:cNvSpPr>
            <a:spLocks noChangeArrowheads="1"/>
          </p:cNvSpPr>
          <p:nvPr/>
        </p:nvSpPr>
        <p:spPr bwMode="auto">
          <a:xfrm>
            <a:off x="5029200" y="5943600"/>
            <a:ext cx="152400" cy="152400"/>
          </a:xfrm>
          <a:prstGeom prst="ellipse">
            <a:avLst/>
          </a:prstGeom>
          <a:solidFill>
            <a:srgbClr val="0000FF"/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21" name="Text Box 125"/>
          <p:cNvSpPr txBox="1">
            <a:spLocks noChangeArrowheads="1"/>
          </p:cNvSpPr>
          <p:nvPr/>
        </p:nvSpPr>
        <p:spPr bwMode="auto">
          <a:xfrm>
            <a:off x="4419600" y="6019800"/>
            <a:ext cx="533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rgbClr val="0000FF"/>
                </a:solidFill>
                <a:latin typeface="Arial" charset="0"/>
              </a:rPr>
              <a:t>(-2,-3)</a:t>
            </a:r>
          </a:p>
        </p:txBody>
      </p:sp>
      <p:sp>
        <p:nvSpPr>
          <p:cNvPr id="4222" name="Oval 126"/>
          <p:cNvSpPr>
            <a:spLocks noChangeArrowheads="1"/>
          </p:cNvSpPr>
          <p:nvPr/>
        </p:nvSpPr>
        <p:spPr bwMode="auto">
          <a:xfrm>
            <a:off x="6553200" y="5334000"/>
            <a:ext cx="152400" cy="152400"/>
          </a:xfrm>
          <a:prstGeom prst="ellipse">
            <a:avLst/>
          </a:prstGeom>
          <a:solidFill>
            <a:srgbClr val="009900"/>
          </a:solidFill>
          <a:ln w="19050">
            <a:solidFill>
              <a:srgbClr val="00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23" name="Line 127"/>
          <p:cNvSpPr>
            <a:spLocks noChangeShapeType="1"/>
          </p:cNvSpPr>
          <p:nvPr/>
        </p:nvSpPr>
        <p:spPr bwMode="auto">
          <a:xfrm>
            <a:off x="5715000" y="5105400"/>
            <a:ext cx="914400" cy="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24" name="Line 128"/>
          <p:cNvSpPr>
            <a:spLocks noChangeShapeType="1"/>
          </p:cNvSpPr>
          <p:nvPr/>
        </p:nvSpPr>
        <p:spPr bwMode="auto">
          <a:xfrm flipV="1">
            <a:off x="6629400" y="5105400"/>
            <a:ext cx="0" cy="304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25" name="Text Box 129"/>
          <p:cNvSpPr txBox="1">
            <a:spLocks noChangeArrowheads="1"/>
          </p:cNvSpPr>
          <p:nvPr/>
        </p:nvSpPr>
        <p:spPr bwMode="auto">
          <a:xfrm>
            <a:off x="6553200" y="5562600"/>
            <a:ext cx="533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rgbClr val="008000"/>
                </a:solidFill>
                <a:latin typeface="Arial" charset="0"/>
              </a:rPr>
              <a:t>(3,-1)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82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1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4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10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0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000"/>
                                        <p:tgtEl>
                                          <p:spTgt spid="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1000"/>
                                        <p:tgtEl>
                                          <p:spTgt spid="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1000"/>
                                        <p:tgtEl>
                                          <p:spTgt spid="4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1000"/>
                                        <p:tgtEl>
                                          <p:spTgt spid="4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1000"/>
                                        <p:tgtEl>
                                          <p:spTgt spid="4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4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5" dur="10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1000"/>
                                        <p:tgtEl>
                                          <p:spTgt spid="4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1" dur="1000"/>
                                        <p:tgtEl>
                                          <p:spTgt spid="4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1000"/>
                                        <p:tgtEl>
                                          <p:spTgt spid="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1000"/>
                                        <p:tgtEl>
                                          <p:spTgt spid="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1000"/>
                                        <p:tgtEl>
                                          <p:spTgt spid="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1000"/>
                                        <p:tgtEl>
                                          <p:spTgt spid="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6" dur="1000"/>
                                        <p:tgtEl>
                                          <p:spTgt spid="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9" dur="1000"/>
                                        <p:tgtEl>
                                          <p:spTgt spid="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1000"/>
                                        <p:tgtEl>
                                          <p:spTgt spid="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1000"/>
                                        <p:tgtEl>
                                          <p:spTgt spid="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8" dur="1000"/>
                                        <p:tgtEl>
                                          <p:spTgt spid="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1000"/>
                                        <p:tgtEl>
                                          <p:spTgt spid="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4" dur="1000"/>
                                        <p:tgtEl>
                                          <p:spTgt spid="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7" dur="1000"/>
                                        <p:tgtEl>
                                          <p:spTgt spid="4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0" dur="1000"/>
                                        <p:tgtEl>
                                          <p:spTgt spid="4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3" dur="10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000"/>
                            </p:stCondLst>
                            <p:childTnLst>
                              <p:par>
                                <p:cTn id="2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0" dur="500"/>
                                        <p:tgtEl>
                                          <p:spTgt spid="4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1500"/>
                            </p:stCondLst>
                            <p:childTnLst>
                              <p:par>
                                <p:cTn id="2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4" dur="500"/>
                                        <p:tgtEl>
                                          <p:spTgt spid="4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2000"/>
                            </p:stCondLst>
                            <p:childTnLst>
                              <p:par>
                                <p:cTn id="2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8" dur="500"/>
                                        <p:tgtEl>
                                          <p:spTgt spid="4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3" dur="500"/>
                                        <p:tgtEl>
                                          <p:spTgt spid="4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6" dur="500"/>
                                        <p:tgtEl>
                                          <p:spTgt spid="4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9" dur="500"/>
                                        <p:tgtEl>
                                          <p:spTgt spid="4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2" dur="500"/>
                                        <p:tgtEl>
                                          <p:spTgt spid="4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5" dur="500"/>
                                        <p:tgtEl>
                                          <p:spTgt spid="4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8" dur="500"/>
                                        <p:tgtEl>
                                          <p:spTgt spid="4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1" dur="500"/>
                                        <p:tgtEl>
                                          <p:spTgt spid="4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4" dur="500"/>
                                        <p:tgtEl>
                                          <p:spTgt spid="4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7" dur="500"/>
                                        <p:tgtEl>
                                          <p:spTgt spid="4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0" dur="500"/>
                                        <p:tgtEl>
                                          <p:spTgt spid="4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3" dur="500"/>
                                        <p:tgtEl>
                                          <p:spTgt spid="4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6" dur="500"/>
                                        <p:tgtEl>
                                          <p:spTgt spid="4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9" dur="500"/>
                                        <p:tgtEl>
                                          <p:spTgt spid="4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2" dur="500"/>
                                        <p:tgtEl>
                                          <p:spTgt spid="4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5" dur="500"/>
                                        <p:tgtEl>
                                          <p:spTgt spid="4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8" dur="500"/>
                                        <p:tgtEl>
                                          <p:spTgt spid="4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1" dur="500"/>
                                        <p:tgtEl>
                                          <p:spTgt spid="4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4" dur="500"/>
                                        <p:tgtEl>
                                          <p:spTgt spid="4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7" dur="500"/>
                                        <p:tgtEl>
                                          <p:spTgt spid="4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0" dur="500"/>
                                        <p:tgtEl>
                                          <p:spTgt spid="4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3" dur="500"/>
                                        <p:tgtEl>
                                          <p:spTgt spid="4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6" dur="500"/>
                                        <p:tgtEl>
                                          <p:spTgt spid="4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9" dur="500"/>
                                        <p:tgtEl>
                                          <p:spTgt spid="4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2" dur="500"/>
                                        <p:tgtEl>
                                          <p:spTgt spid="4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5" dur="500"/>
                                        <p:tgtEl>
                                          <p:spTgt spid="4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8" dur="500"/>
                                        <p:tgtEl>
                                          <p:spTgt spid="4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1" dur="500"/>
                                        <p:tgtEl>
                                          <p:spTgt spid="4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4" dur="500"/>
                                        <p:tgtEl>
                                          <p:spTgt spid="4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7" dur="500"/>
                                        <p:tgtEl>
                                          <p:spTgt spid="4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0" dur="500"/>
                                        <p:tgtEl>
                                          <p:spTgt spid="4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3" dur="500"/>
                                        <p:tgtEl>
                                          <p:spTgt spid="4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6" dur="500"/>
                                        <p:tgtEl>
                                          <p:spTgt spid="4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9" dur="500"/>
                                        <p:tgtEl>
                                          <p:spTgt spid="4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2" dur="500"/>
                                        <p:tgtEl>
                                          <p:spTgt spid="4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7" dur="500"/>
                                        <p:tgtEl>
                                          <p:spTgt spid="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2" dur="250"/>
                                        <p:tgtEl>
                                          <p:spTgt spid="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250"/>
                            </p:stCondLst>
                            <p:childTnLst>
                              <p:par>
                                <p:cTn id="3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6" dur="500"/>
                                        <p:tgtEl>
                                          <p:spTgt spid="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750"/>
                            </p:stCondLst>
                            <p:childTnLst>
                              <p:par>
                                <p:cTn id="33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0" dur="500"/>
                                        <p:tgtEl>
                                          <p:spTgt spid="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3" dur="500"/>
                                        <p:tgtEl>
                                          <p:spTgt spid="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7" dur="500"/>
                                        <p:tgtEl>
                                          <p:spTgt spid="4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0" dur="500"/>
                                        <p:tgtEl>
                                          <p:spTgt spid="4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3" dur="500"/>
                                        <p:tgtEl>
                                          <p:spTgt spid="4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6" dur="500"/>
                                        <p:tgtEl>
                                          <p:spTgt spid="4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9" dur="500"/>
                                        <p:tgtEl>
                                          <p:spTgt spid="4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500"/>
                            </p:stCondLst>
                            <p:childTnLst>
                              <p:par>
                                <p:cTn id="36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4" dur="500"/>
                                        <p:tgtEl>
                                          <p:spTgt spid="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8" dur="500"/>
                                        <p:tgtEl>
                                          <p:spTgt spid="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3" dur="500"/>
                                        <p:tgtEl>
                                          <p:spTgt spid="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500"/>
                            </p:stCondLst>
                            <p:childTnLst>
                              <p:par>
                                <p:cTn id="3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7" dur="500"/>
                                        <p:tgtEl>
                                          <p:spTgt spid="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0" dur="500"/>
                                        <p:tgtEl>
                                          <p:spTgt spid="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4" dur="500"/>
                                        <p:tgtEl>
                                          <p:spTgt spid="4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7" dur="500"/>
                                        <p:tgtEl>
                                          <p:spTgt spid="4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0" dur="500"/>
                                        <p:tgtEl>
                                          <p:spTgt spid="4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3" dur="500"/>
                                        <p:tgtEl>
                                          <p:spTgt spid="4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6" dur="500"/>
                                        <p:tgtEl>
                                          <p:spTgt spid="4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500"/>
                            </p:stCondLst>
                            <p:childTnLst>
                              <p:par>
                                <p:cTn id="3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1" dur="500"/>
                                        <p:tgtEl>
                                          <p:spTgt spid="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2" fill="hold">
                            <p:stCondLst>
                              <p:cond delay="1000"/>
                            </p:stCondLst>
                            <p:childTnLst>
                              <p:par>
                                <p:cTn id="4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5" dur="500"/>
                                        <p:tgtEl>
                                          <p:spTgt spid="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>
                            <p:stCondLst>
                              <p:cond delay="1500"/>
                            </p:stCondLst>
                            <p:childTnLst>
                              <p:par>
                                <p:cTn id="4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9" dur="500"/>
                                        <p:tgtEl>
                                          <p:spTgt spid="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2" dur="500"/>
                                        <p:tgtEl>
                                          <p:spTgt spid="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4102" grpId="0" animBg="1"/>
      <p:bldP spid="4104" grpId="0" animBg="1"/>
      <p:bldP spid="4105" grpId="0" animBg="1"/>
      <p:bldP spid="4106" grpId="0" animBg="1"/>
      <p:bldP spid="4107" grpId="0" animBg="1"/>
      <p:bldP spid="4108" grpId="0" animBg="1"/>
      <p:bldP spid="4109" grpId="0" animBg="1"/>
      <p:bldP spid="4110" grpId="0" animBg="1"/>
      <p:bldP spid="4111" grpId="0" animBg="1"/>
      <p:bldP spid="4112" grpId="0" animBg="1"/>
      <p:bldP spid="4113" grpId="0" animBg="1"/>
      <p:bldP spid="4114" grpId="0"/>
      <p:bldP spid="4115" grpId="0"/>
      <p:bldP spid="4116" grpId="0"/>
      <p:bldP spid="4117" grpId="0"/>
      <p:bldP spid="4118" grpId="0"/>
      <p:bldP spid="4119" grpId="0"/>
      <p:bldP spid="4120" grpId="0"/>
      <p:bldP spid="4121" grpId="0"/>
      <p:bldP spid="4122" grpId="0"/>
      <p:bldP spid="4123" grpId="0" animBg="1"/>
      <p:bldP spid="4124" grpId="0" animBg="1"/>
      <p:bldP spid="4125" grpId="0"/>
      <p:bldP spid="4126" grpId="0"/>
      <p:bldP spid="4127" grpId="0" animBg="1"/>
      <p:bldP spid="4127" grpId="1" animBg="1"/>
      <p:bldP spid="4128" grpId="0" animBg="1"/>
      <p:bldP spid="4129" grpId="0" animBg="1"/>
      <p:bldP spid="4131" grpId="0"/>
      <p:bldP spid="4133" grpId="0"/>
      <p:bldP spid="4134" grpId="0" animBg="1"/>
      <p:bldP spid="4135" grpId="0" animBg="1"/>
      <p:bldP spid="4136" grpId="0" animBg="1"/>
      <p:bldP spid="4137" grpId="0" animBg="1"/>
      <p:bldP spid="4138" grpId="0" animBg="1"/>
      <p:bldP spid="4139" grpId="0" animBg="1"/>
      <p:bldP spid="4140" grpId="0" animBg="1"/>
      <p:bldP spid="4141" grpId="0" animBg="1"/>
      <p:bldP spid="4142" grpId="0" animBg="1"/>
      <p:bldP spid="4143" grpId="0" animBg="1"/>
      <p:bldP spid="4144" grpId="0" animBg="1"/>
      <p:bldP spid="4145" grpId="0" animBg="1"/>
      <p:bldP spid="4146" grpId="0" animBg="1"/>
      <p:bldP spid="4147" grpId="0" animBg="1"/>
      <p:bldP spid="4148" grpId="0" animBg="1"/>
      <p:bldP spid="4149" grpId="0" animBg="1"/>
      <p:bldP spid="4150" grpId="0"/>
      <p:bldP spid="4151" grpId="0"/>
      <p:bldP spid="4152" grpId="0"/>
      <p:bldP spid="4153" grpId="0"/>
      <p:bldP spid="4154" grpId="0"/>
      <p:bldP spid="4155" grpId="0"/>
      <p:bldP spid="4156" grpId="0"/>
      <p:bldP spid="4157" grpId="0"/>
      <p:bldP spid="4158" grpId="0"/>
      <p:bldP spid="4159" grpId="0"/>
      <p:bldP spid="4160" grpId="0"/>
      <p:bldP spid="4161" grpId="0"/>
      <p:bldP spid="4162" grpId="0"/>
      <p:bldP spid="4163" grpId="0"/>
      <p:bldP spid="4164" grpId="0"/>
      <p:bldP spid="4165" grpId="0"/>
      <p:bldP spid="4166" grpId="0" animBg="1"/>
      <p:bldP spid="4167" grpId="0"/>
      <p:bldP spid="4168" grpId="0" animBg="1"/>
      <p:bldP spid="4172" grpId="0"/>
      <p:bldP spid="4173" grpId="0" animBg="1"/>
      <p:bldP spid="4174" grpId="0" animBg="1"/>
      <p:bldP spid="4177" grpId="0" animBg="1"/>
      <p:bldP spid="4178" grpId="0" animBg="1"/>
      <p:bldP spid="4179" grpId="0" animBg="1"/>
      <p:bldP spid="4180" grpId="0" animBg="1"/>
      <p:bldP spid="4181" grpId="0" animBg="1"/>
      <p:bldP spid="4182" grpId="0" animBg="1"/>
      <p:bldP spid="4183" grpId="0" animBg="1"/>
      <p:bldP spid="4184" grpId="0" animBg="1"/>
      <p:bldP spid="4185" grpId="0" animBg="1"/>
      <p:bldP spid="4186" grpId="0" animBg="1"/>
      <p:bldP spid="4187" grpId="0" animBg="1"/>
      <p:bldP spid="4188" grpId="0" animBg="1"/>
      <p:bldP spid="4189" grpId="0" animBg="1"/>
      <p:bldP spid="4190" grpId="0" animBg="1"/>
      <p:bldP spid="4191" grpId="0" animBg="1"/>
      <p:bldP spid="4192" grpId="0" animBg="1"/>
      <p:bldP spid="4193" grpId="0"/>
      <p:bldP spid="4194" grpId="0"/>
      <p:bldP spid="4195" grpId="0"/>
      <p:bldP spid="4196" grpId="0"/>
      <p:bldP spid="4197" grpId="0"/>
      <p:bldP spid="4198" grpId="0"/>
      <p:bldP spid="4199" grpId="0"/>
      <p:bldP spid="4200" grpId="0"/>
      <p:bldP spid="4201" grpId="0"/>
      <p:bldP spid="4202" grpId="0"/>
      <p:bldP spid="4203" grpId="0"/>
      <p:bldP spid="4204" grpId="0"/>
      <p:bldP spid="4205" grpId="0"/>
      <p:bldP spid="4206" grpId="0"/>
      <p:bldP spid="4207" grpId="0"/>
      <p:bldP spid="4208" grpId="0"/>
      <p:bldP spid="4212" grpId="0" animBg="1"/>
      <p:bldP spid="4212" grpId="1" animBg="1"/>
      <p:bldP spid="4213" grpId="0" animBg="1"/>
      <p:bldP spid="4213" grpId="1" animBg="1"/>
      <p:bldP spid="4214" grpId="0" animBg="1"/>
      <p:bldP spid="4214" grpId="1" animBg="1"/>
      <p:bldP spid="4215" grpId="0" animBg="1"/>
      <p:bldP spid="4215" grpId="1" animBg="1"/>
      <p:bldP spid="4216" grpId="0"/>
      <p:bldP spid="4216" grpId="1"/>
      <p:bldP spid="4217" grpId="0" animBg="1"/>
      <p:bldP spid="4217" grpId="1" animBg="1"/>
      <p:bldP spid="4218" grpId="0" animBg="1"/>
      <p:bldP spid="4218" grpId="1" animBg="1"/>
      <p:bldP spid="4219" grpId="0" animBg="1"/>
      <p:bldP spid="4219" grpId="1" animBg="1"/>
      <p:bldP spid="4220" grpId="0" animBg="1"/>
      <p:bldP spid="4220" grpId="1" animBg="1"/>
      <p:bldP spid="4221" grpId="0"/>
      <p:bldP spid="4221" grpId="1"/>
      <p:bldP spid="4222" grpId="0" animBg="1"/>
      <p:bldP spid="4223" grpId="0" animBg="1"/>
      <p:bldP spid="4224" grpId="0" animBg="1"/>
      <p:bldP spid="42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Quadrants and Finding Coordinates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7772400" cy="2133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/>
              <a:t>Coordinates like (2,3) are called </a:t>
            </a:r>
            <a:r>
              <a:rPr lang="en-US" sz="1800" i="1" u="sng" dirty="0"/>
              <a:t>ordered pairs</a:t>
            </a:r>
            <a:r>
              <a:rPr lang="en-US" sz="1800" dirty="0"/>
              <a:t> and are of the form (</a:t>
            </a:r>
            <a:r>
              <a:rPr lang="en-US" sz="1800" dirty="0" err="1"/>
              <a:t>x,y</a:t>
            </a:r>
            <a:r>
              <a:rPr lang="en-US" sz="1800" dirty="0"/>
              <a:t>), where x is the x-coordinate, and y is the y-coordinate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Graphs can be divided into 4 quadrants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Quadrant I =&gt; both coordinates are positive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Quadrant II =&gt; 1st-coordinate negative / 2nd-coordinate positive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Quadrant III =&gt; both coordinates are negative</a:t>
            </a:r>
          </a:p>
          <a:p>
            <a:pPr lvl="1">
              <a:lnSpc>
                <a:spcPct val="90000"/>
              </a:lnSpc>
            </a:pPr>
            <a:r>
              <a:rPr lang="en-US" sz="1600"/>
              <a:t>Quadrant </a:t>
            </a:r>
            <a:r>
              <a:rPr lang="en-US" sz="1600" smtClean="0"/>
              <a:t>IV </a:t>
            </a:r>
            <a:r>
              <a:rPr lang="en-US" sz="1600"/>
              <a:t>=&gt; 1st-coordinate positive / 2nd-coordinate negative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1752600" y="3581400"/>
            <a:ext cx="0" cy="304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228600" y="5105400"/>
            <a:ext cx="3048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Line 34"/>
          <p:cNvSpPr>
            <a:spLocks noChangeShapeType="1"/>
          </p:cNvSpPr>
          <p:nvPr/>
        </p:nvSpPr>
        <p:spPr bwMode="auto">
          <a:xfrm>
            <a:off x="20574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3622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Line 36"/>
          <p:cNvSpPr>
            <a:spLocks noChangeShapeType="1"/>
          </p:cNvSpPr>
          <p:nvPr/>
        </p:nvSpPr>
        <p:spPr bwMode="auto">
          <a:xfrm>
            <a:off x="26670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>
            <a:off x="29718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6" name="Line 38"/>
          <p:cNvSpPr>
            <a:spLocks noChangeShapeType="1"/>
          </p:cNvSpPr>
          <p:nvPr/>
        </p:nvSpPr>
        <p:spPr bwMode="auto">
          <a:xfrm>
            <a:off x="14478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>
            <a:off x="11430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8" name="Line 40"/>
          <p:cNvSpPr>
            <a:spLocks noChangeShapeType="1"/>
          </p:cNvSpPr>
          <p:nvPr/>
        </p:nvSpPr>
        <p:spPr bwMode="auto">
          <a:xfrm>
            <a:off x="8382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9" name="Line 41"/>
          <p:cNvSpPr>
            <a:spLocks noChangeShapeType="1"/>
          </p:cNvSpPr>
          <p:nvPr/>
        </p:nvSpPr>
        <p:spPr bwMode="auto">
          <a:xfrm>
            <a:off x="5334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0" name="Line 42"/>
          <p:cNvSpPr>
            <a:spLocks noChangeShapeType="1"/>
          </p:cNvSpPr>
          <p:nvPr/>
        </p:nvSpPr>
        <p:spPr bwMode="auto">
          <a:xfrm>
            <a:off x="16764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1" name="Line 43"/>
          <p:cNvSpPr>
            <a:spLocks noChangeShapeType="1"/>
          </p:cNvSpPr>
          <p:nvPr/>
        </p:nvSpPr>
        <p:spPr bwMode="auto">
          <a:xfrm>
            <a:off x="16764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2" name="Line 44"/>
          <p:cNvSpPr>
            <a:spLocks noChangeShapeType="1"/>
          </p:cNvSpPr>
          <p:nvPr/>
        </p:nvSpPr>
        <p:spPr bwMode="auto">
          <a:xfrm>
            <a:off x="16764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3" name="Line 45"/>
          <p:cNvSpPr>
            <a:spLocks noChangeShapeType="1"/>
          </p:cNvSpPr>
          <p:nvPr/>
        </p:nvSpPr>
        <p:spPr bwMode="auto">
          <a:xfrm>
            <a:off x="1676400" y="6324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4" name="Line 46"/>
          <p:cNvSpPr>
            <a:spLocks noChangeShapeType="1"/>
          </p:cNvSpPr>
          <p:nvPr/>
        </p:nvSpPr>
        <p:spPr bwMode="auto">
          <a:xfrm>
            <a:off x="16764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5" name="Line 47"/>
          <p:cNvSpPr>
            <a:spLocks noChangeShapeType="1"/>
          </p:cNvSpPr>
          <p:nvPr/>
        </p:nvSpPr>
        <p:spPr bwMode="auto">
          <a:xfrm>
            <a:off x="1676400" y="4495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1676400" y="4191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7" name="Line 49"/>
          <p:cNvSpPr>
            <a:spLocks noChangeShapeType="1"/>
          </p:cNvSpPr>
          <p:nvPr/>
        </p:nvSpPr>
        <p:spPr bwMode="auto">
          <a:xfrm>
            <a:off x="16764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19812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1</a:t>
            </a:r>
          </a:p>
        </p:txBody>
      </p:sp>
      <p:sp>
        <p:nvSpPr>
          <p:cNvPr id="7219" name="Text Box 51"/>
          <p:cNvSpPr txBox="1">
            <a:spLocks noChangeArrowheads="1"/>
          </p:cNvSpPr>
          <p:nvPr/>
        </p:nvSpPr>
        <p:spPr bwMode="auto">
          <a:xfrm>
            <a:off x="22860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2</a:t>
            </a:r>
          </a:p>
        </p:txBody>
      </p:sp>
      <p:sp>
        <p:nvSpPr>
          <p:cNvPr id="7220" name="Text Box 52"/>
          <p:cNvSpPr txBox="1">
            <a:spLocks noChangeArrowheads="1"/>
          </p:cNvSpPr>
          <p:nvPr/>
        </p:nvSpPr>
        <p:spPr bwMode="auto">
          <a:xfrm>
            <a:off x="25908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3</a:t>
            </a:r>
          </a:p>
        </p:txBody>
      </p:sp>
      <p:sp>
        <p:nvSpPr>
          <p:cNvPr id="7221" name="Text Box 53"/>
          <p:cNvSpPr txBox="1">
            <a:spLocks noChangeArrowheads="1"/>
          </p:cNvSpPr>
          <p:nvPr/>
        </p:nvSpPr>
        <p:spPr bwMode="auto">
          <a:xfrm>
            <a:off x="28956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4</a:t>
            </a:r>
          </a:p>
        </p:txBody>
      </p:sp>
      <p:sp>
        <p:nvSpPr>
          <p:cNvPr id="7222" name="Text Box 54"/>
          <p:cNvSpPr txBox="1">
            <a:spLocks noChangeArrowheads="1"/>
          </p:cNvSpPr>
          <p:nvPr/>
        </p:nvSpPr>
        <p:spPr bwMode="auto">
          <a:xfrm>
            <a:off x="1828800" y="53340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-1</a:t>
            </a:r>
          </a:p>
        </p:txBody>
      </p:sp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1828800" y="56388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-2</a:t>
            </a:r>
          </a:p>
        </p:txBody>
      </p:sp>
      <p:sp>
        <p:nvSpPr>
          <p:cNvPr id="7224" name="Text Box 56"/>
          <p:cNvSpPr txBox="1">
            <a:spLocks noChangeArrowheads="1"/>
          </p:cNvSpPr>
          <p:nvPr/>
        </p:nvSpPr>
        <p:spPr bwMode="auto">
          <a:xfrm>
            <a:off x="1828800" y="5943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-3</a:t>
            </a:r>
          </a:p>
        </p:txBody>
      </p:sp>
      <p:sp>
        <p:nvSpPr>
          <p:cNvPr id="7225" name="Text Box 57"/>
          <p:cNvSpPr txBox="1">
            <a:spLocks noChangeArrowheads="1"/>
          </p:cNvSpPr>
          <p:nvPr/>
        </p:nvSpPr>
        <p:spPr bwMode="auto">
          <a:xfrm>
            <a:off x="1828800" y="62484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-4</a:t>
            </a: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1828800" y="47244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1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1828800" y="4419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2</a:t>
            </a:r>
          </a:p>
        </p:txBody>
      </p:sp>
      <p:sp>
        <p:nvSpPr>
          <p:cNvPr id="7228" name="Text Box 60"/>
          <p:cNvSpPr txBox="1">
            <a:spLocks noChangeArrowheads="1"/>
          </p:cNvSpPr>
          <p:nvPr/>
        </p:nvSpPr>
        <p:spPr bwMode="auto">
          <a:xfrm>
            <a:off x="1828800" y="41148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3</a:t>
            </a:r>
          </a:p>
        </p:txBody>
      </p:sp>
      <p:sp>
        <p:nvSpPr>
          <p:cNvPr id="7229" name="Text Box 61"/>
          <p:cNvSpPr txBox="1">
            <a:spLocks noChangeArrowheads="1"/>
          </p:cNvSpPr>
          <p:nvPr/>
        </p:nvSpPr>
        <p:spPr bwMode="auto">
          <a:xfrm>
            <a:off x="1828800" y="38100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4</a:t>
            </a:r>
          </a:p>
        </p:txBody>
      </p:sp>
      <p:sp>
        <p:nvSpPr>
          <p:cNvPr id="7230" name="Text Box 62"/>
          <p:cNvSpPr txBox="1">
            <a:spLocks noChangeArrowheads="1"/>
          </p:cNvSpPr>
          <p:nvPr/>
        </p:nvSpPr>
        <p:spPr bwMode="auto">
          <a:xfrm>
            <a:off x="12954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-1</a:t>
            </a:r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9906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-2</a:t>
            </a:r>
          </a:p>
        </p:txBody>
      </p:sp>
      <p:sp>
        <p:nvSpPr>
          <p:cNvPr id="7232" name="Text Box 64"/>
          <p:cNvSpPr txBox="1">
            <a:spLocks noChangeArrowheads="1"/>
          </p:cNvSpPr>
          <p:nvPr/>
        </p:nvSpPr>
        <p:spPr bwMode="auto">
          <a:xfrm>
            <a:off x="6858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-3</a:t>
            </a:r>
          </a:p>
        </p:txBody>
      </p:sp>
      <p:sp>
        <p:nvSpPr>
          <p:cNvPr id="7233" name="Text Box 65"/>
          <p:cNvSpPr txBox="1">
            <a:spLocks noChangeArrowheads="1"/>
          </p:cNvSpPr>
          <p:nvPr/>
        </p:nvSpPr>
        <p:spPr bwMode="auto">
          <a:xfrm>
            <a:off x="3810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-4</a:t>
            </a:r>
          </a:p>
        </p:txBody>
      </p:sp>
      <p:sp>
        <p:nvSpPr>
          <p:cNvPr id="7238" name="Line 70"/>
          <p:cNvSpPr>
            <a:spLocks noChangeShapeType="1"/>
          </p:cNvSpPr>
          <p:nvPr/>
        </p:nvSpPr>
        <p:spPr bwMode="auto">
          <a:xfrm>
            <a:off x="5715000" y="3581400"/>
            <a:ext cx="0" cy="304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39" name="Line 71"/>
          <p:cNvSpPr>
            <a:spLocks noChangeShapeType="1"/>
          </p:cNvSpPr>
          <p:nvPr/>
        </p:nvSpPr>
        <p:spPr bwMode="auto">
          <a:xfrm>
            <a:off x="4191000" y="5105400"/>
            <a:ext cx="3048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40" name="Line 72"/>
          <p:cNvSpPr>
            <a:spLocks noChangeShapeType="1"/>
          </p:cNvSpPr>
          <p:nvPr/>
        </p:nvSpPr>
        <p:spPr bwMode="auto">
          <a:xfrm>
            <a:off x="60198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41" name="Line 73"/>
          <p:cNvSpPr>
            <a:spLocks noChangeShapeType="1"/>
          </p:cNvSpPr>
          <p:nvPr/>
        </p:nvSpPr>
        <p:spPr bwMode="auto">
          <a:xfrm>
            <a:off x="63246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42" name="Line 74"/>
          <p:cNvSpPr>
            <a:spLocks noChangeShapeType="1"/>
          </p:cNvSpPr>
          <p:nvPr/>
        </p:nvSpPr>
        <p:spPr bwMode="auto">
          <a:xfrm>
            <a:off x="66294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43" name="Line 75"/>
          <p:cNvSpPr>
            <a:spLocks noChangeShapeType="1"/>
          </p:cNvSpPr>
          <p:nvPr/>
        </p:nvSpPr>
        <p:spPr bwMode="auto">
          <a:xfrm>
            <a:off x="69342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44" name="Line 76"/>
          <p:cNvSpPr>
            <a:spLocks noChangeShapeType="1"/>
          </p:cNvSpPr>
          <p:nvPr/>
        </p:nvSpPr>
        <p:spPr bwMode="auto">
          <a:xfrm>
            <a:off x="54102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45" name="Line 77"/>
          <p:cNvSpPr>
            <a:spLocks noChangeShapeType="1"/>
          </p:cNvSpPr>
          <p:nvPr/>
        </p:nvSpPr>
        <p:spPr bwMode="auto">
          <a:xfrm>
            <a:off x="51054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46" name="Line 78"/>
          <p:cNvSpPr>
            <a:spLocks noChangeShapeType="1"/>
          </p:cNvSpPr>
          <p:nvPr/>
        </p:nvSpPr>
        <p:spPr bwMode="auto">
          <a:xfrm>
            <a:off x="48006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47" name="Line 79"/>
          <p:cNvSpPr>
            <a:spLocks noChangeShapeType="1"/>
          </p:cNvSpPr>
          <p:nvPr/>
        </p:nvSpPr>
        <p:spPr bwMode="auto">
          <a:xfrm>
            <a:off x="44958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48" name="Line 80"/>
          <p:cNvSpPr>
            <a:spLocks noChangeShapeType="1"/>
          </p:cNvSpPr>
          <p:nvPr/>
        </p:nvSpPr>
        <p:spPr bwMode="auto">
          <a:xfrm>
            <a:off x="56388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49" name="Line 81"/>
          <p:cNvSpPr>
            <a:spLocks noChangeShapeType="1"/>
          </p:cNvSpPr>
          <p:nvPr/>
        </p:nvSpPr>
        <p:spPr bwMode="auto">
          <a:xfrm>
            <a:off x="56388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50" name="Line 82"/>
          <p:cNvSpPr>
            <a:spLocks noChangeShapeType="1"/>
          </p:cNvSpPr>
          <p:nvPr/>
        </p:nvSpPr>
        <p:spPr bwMode="auto">
          <a:xfrm>
            <a:off x="56388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51" name="Line 83"/>
          <p:cNvSpPr>
            <a:spLocks noChangeShapeType="1"/>
          </p:cNvSpPr>
          <p:nvPr/>
        </p:nvSpPr>
        <p:spPr bwMode="auto">
          <a:xfrm>
            <a:off x="5638800" y="6324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52" name="Line 84"/>
          <p:cNvSpPr>
            <a:spLocks noChangeShapeType="1"/>
          </p:cNvSpPr>
          <p:nvPr/>
        </p:nvSpPr>
        <p:spPr bwMode="auto">
          <a:xfrm>
            <a:off x="56388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53" name="Line 85"/>
          <p:cNvSpPr>
            <a:spLocks noChangeShapeType="1"/>
          </p:cNvSpPr>
          <p:nvPr/>
        </p:nvSpPr>
        <p:spPr bwMode="auto">
          <a:xfrm>
            <a:off x="5638800" y="4495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54" name="Line 86"/>
          <p:cNvSpPr>
            <a:spLocks noChangeShapeType="1"/>
          </p:cNvSpPr>
          <p:nvPr/>
        </p:nvSpPr>
        <p:spPr bwMode="auto">
          <a:xfrm>
            <a:off x="5638800" y="4191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55" name="Line 87"/>
          <p:cNvSpPr>
            <a:spLocks noChangeShapeType="1"/>
          </p:cNvSpPr>
          <p:nvPr/>
        </p:nvSpPr>
        <p:spPr bwMode="auto">
          <a:xfrm>
            <a:off x="56388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56" name="Text Box 88"/>
          <p:cNvSpPr txBox="1">
            <a:spLocks noChangeArrowheads="1"/>
          </p:cNvSpPr>
          <p:nvPr/>
        </p:nvSpPr>
        <p:spPr bwMode="auto">
          <a:xfrm>
            <a:off x="59436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1</a:t>
            </a:r>
          </a:p>
        </p:txBody>
      </p:sp>
      <p:sp>
        <p:nvSpPr>
          <p:cNvPr id="7257" name="Text Box 89"/>
          <p:cNvSpPr txBox="1">
            <a:spLocks noChangeArrowheads="1"/>
          </p:cNvSpPr>
          <p:nvPr/>
        </p:nvSpPr>
        <p:spPr bwMode="auto">
          <a:xfrm>
            <a:off x="62484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2</a:t>
            </a:r>
          </a:p>
        </p:txBody>
      </p:sp>
      <p:sp>
        <p:nvSpPr>
          <p:cNvPr id="7258" name="Text Box 90"/>
          <p:cNvSpPr txBox="1">
            <a:spLocks noChangeArrowheads="1"/>
          </p:cNvSpPr>
          <p:nvPr/>
        </p:nvSpPr>
        <p:spPr bwMode="auto">
          <a:xfrm>
            <a:off x="65532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3</a:t>
            </a:r>
          </a:p>
        </p:txBody>
      </p:sp>
      <p:sp>
        <p:nvSpPr>
          <p:cNvPr id="7259" name="Text Box 91"/>
          <p:cNvSpPr txBox="1">
            <a:spLocks noChangeArrowheads="1"/>
          </p:cNvSpPr>
          <p:nvPr/>
        </p:nvSpPr>
        <p:spPr bwMode="auto">
          <a:xfrm>
            <a:off x="68580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4</a:t>
            </a:r>
          </a:p>
        </p:txBody>
      </p:sp>
      <p:sp>
        <p:nvSpPr>
          <p:cNvPr id="7260" name="Text Box 92"/>
          <p:cNvSpPr txBox="1">
            <a:spLocks noChangeArrowheads="1"/>
          </p:cNvSpPr>
          <p:nvPr/>
        </p:nvSpPr>
        <p:spPr bwMode="auto">
          <a:xfrm>
            <a:off x="5791200" y="53340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-1</a:t>
            </a:r>
          </a:p>
        </p:txBody>
      </p:sp>
      <p:sp>
        <p:nvSpPr>
          <p:cNvPr id="7261" name="Text Box 93"/>
          <p:cNvSpPr txBox="1">
            <a:spLocks noChangeArrowheads="1"/>
          </p:cNvSpPr>
          <p:nvPr/>
        </p:nvSpPr>
        <p:spPr bwMode="auto">
          <a:xfrm>
            <a:off x="5791200" y="56388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-2</a:t>
            </a:r>
          </a:p>
        </p:txBody>
      </p:sp>
      <p:sp>
        <p:nvSpPr>
          <p:cNvPr id="7262" name="Text Box 94"/>
          <p:cNvSpPr txBox="1">
            <a:spLocks noChangeArrowheads="1"/>
          </p:cNvSpPr>
          <p:nvPr/>
        </p:nvSpPr>
        <p:spPr bwMode="auto">
          <a:xfrm>
            <a:off x="5791200" y="5943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-3</a:t>
            </a:r>
          </a:p>
        </p:txBody>
      </p:sp>
      <p:sp>
        <p:nvSpPr>
          <p:cNvPr id="7263" name="Text Box 95"/>
          <p:cNvSpPr txBox="1">
            <a:spLocks noChangeArrowheads="1"/>
          </p:cNvSpPr>
          <p:nvPr/>
        </p:nvSpPr>
        <p:spPr bwMode="auto">
          <a:xfrm>
            <a:off x="5791200" y="62484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-4</a:t>
            </a:r>
          </a:p>
        </p:txBody>
      </p:sp>
      <p:sp>
        <p:nvSpPr>
          <p:cNvPr id="7264" name="Text Box 96"/>
          <p:cNvSpPr txBox="1">
            <a:spLocks noChangeArrowheads="1"/>
          </p:cNvSpPr>
          <p:nvPr/>
        </p:nvSpPr>
        <p:spPr bwMode="auto">
          <a:xfrm>
            <a:off x="5791200" y="47244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1</a:t>
            </a:r>
          </a:p>
        </p:txBody>
      </p:sp>
      <p:sp>
        <p:nvSpPr>
          <p:cNvPr id="7265" name="Text Box 97"/>
          <p:cNvSpPr txBox="1">
            <a:spLocks noChangeArrowheads="1"/>
          </p:cNvSpPr>
          <p:nvPr/>
        </p:nvSpPr>
        <p:spPr bwMode="auto">
          <a:xfrm>
            <a:off x="5791200" y="4419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2</a:t>
            </a:r>
          </a:p>
        </p:txBody>
      </p:sp>
      <p:sp>
        <p:nvSpPr>
          <p:cNvPr id="7266" name="Text Box 98"/>
          <p:cNvSpPr txBox="1">
            <a:spLocks noChangeArrowheads="1"/>
          </p:cNvSpPr>
          <p:nvPr/>
        </p:nvSpPr>
        <p:spPr bwMode="auto">
          <a:xfrm>
            <a:off x="5791200" y="41148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3</a:t>
            </a:r>
          </a:p>
        </p:txBody>
      </p:sp>
      <p:sp>
        <p:nvSpPr>
          <p:cNvPr id="7267" name="Text Box 99"/>
          <p:cNvSpPr txBox="1">
            <a:spLocks noChangeArrowheads="1"/>
          </p:cNvSpPr>
          <p:nvPr/>
        </p:nvSpPr>
        <p:spPr bwMode="auto">
          <a:xfrm>
            <a:off x="5791200" y="38100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4</a:t>
            </a:r>
          </a:p>
        </p:txBody>
      </p:sp>
      <p:sp>
        <p:nvSpPr>
          <p:cNvPr id="7268" name="Text Box 100"/>
          <p:cNvSpPr txBox="1">
            <a:spLocks noChangeArrowheads="1"/>
          </p:cNvSpPr>
          <p:nvPr/>
        </p:nvSpPr>
        <p:spPr bwMode="auto">
          <a:xfrm>
            <a:off x="52578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-1</a:t>
            </a:r>
          </a:p>
        </p:txBody>
      </p:sp>
      <p:sp>
        <p:nvSpPr>
          <p:cNvPr id="7269" name="Text Box 101"/>
          <p:cNvSpPr txBox="1">
            <a:spLocks noChangeArrowheads="1"/>
          </p:cNvSpPr>
          <p:nvPr/>
        </p:nvSpPr>
        <p:spPr bwMode="auto">
          <a:xfrm>
            <a:off x="49530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-2</a:t>
            </a:r>
          </a:p>
        </p:txBody>
      </p:sp>
      <p:sp>
        <p:nvSpPr>
          <p:cNvPr id="7270" name="Text Box 102"/>
          <p:cNvSpPr txBox="1">
            <a:spLocks noChangeArrowheads="1"/>
          </p:cNvSpPr>
          <p:nvPr/>
        </p:nvSpPr>
        <p:spPr bwMode="auto">
          <a:xfrm>
            <a:off x="46482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-3</a:t>
            </a:r>
          </a:p>
        </p:txBody>
      </p:sp>
      <p:sp>
        <p:nvSpPr>
          <p:cNvPr id="7271" name="Text Box 103"/>
          <p:cNvSpPr txBox="1">
            <a:spLocks noChangeArrowheads="1"/>
          </p:cNvSpPr>
          <p:nvPr/>
        </p:nvSpPr>
        <p:spPr bwMode="auto">
          <a:xfrm>
            <a:off x="43434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-4</a:t>
            </a:r>
          </a:p>
        </p:txBody>
      </p:sp>
      <p:sp>
        <p:nvSpPr>
          <p:cNvPr id="7282" name="Text Box 114"/>
          <p:cNvSpPr txBox="1">
            <a:spLocks noChangeArrowheads="1"/>
          </p:cNvSpPr>
          <p:nvPr/>
        </p:nvSpPr>
        <p:spPr bwMode="auto">
          <a:xfrm>
            <a:off x="2362200" y="4176713"/>
            <a:ext cx="457200" cy="395287"/>
          </a:xfrm>
          <a:prstGeom prst="rect">
            <a:avLst/>
          </a:prstGeom>
          <a:solidFill>
            <a:schemeClr val="bg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I</a:t>
            </a:r>
          </a:p>
        </p:txBody>
      </p:sp>
      <p:sp>
        <p:nvSpPr>
          <p:cNvPr id="7283" name="Text Box 115"/>
          <p:cNvSpPr txBox="1">
            <a:spLocks noChangeArrowheads="1"/>
          </p:cNvSpPr>
          <p:nvPr/>
        </p:nvSpPr>
        <p:spPr bwMode="auto">
          <a:xfrm>
            <a:off x="685800" y="4191000"/>
            <a:ext cx="457200" cy="395288"/>
          </a:xfrm>
          <a:prstGeom prst="rect">
            <a:avLst/>
          </a:prstGeom>
          <a:solidFill>
            <a:schemeClr val="bg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II</a:t>
            </a:r>
          </a:p>
        </p:txBody>
      </p:sp>
      <p:sp>
        <p:nvSpPr>
          <p:cNvPr id="7284" name="Text Box 116"/>
          <p:cNvSpPr txBox="1">
            <a:spLocks noChangeArrowheads="1"/>
          </p:cNvSpPr>
          <p:nvPr/>
        </p:nvSpPr>
        <p:spPr bwMode="auto">
          <a:xfrm>
            <a:off x="685800" y="5624513"/>
            <a:ext cx="457200" cy="395287"/>
          </a:xfrm>
          <a:prstGeom prst="rect">
            <a:avLst/>
          </a:prstGeom>
          <a:solidFill>
            <a:schemeClr val="bg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r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III</a:t>
            </a:r>
          </a:p>
        </p:txBody>
      </p:sp>
      <p:sp>
        <p:nvSpPr>
          <p:cNvPr id="7285" name="Text Box 117"/>
          <p:cNvSpPr txBox="1">
            <a:spLocks noChangeArrowheads="1"/>
          </p:cNvSpPr>
          <p:nvPr/>
        </p:nvSpPr>
        <p:spPr bwMode="auto">
          <a:xfrm>
            <a:off x="2362200" y="5638800"/>
            <a:ext cx="457200" cy="395288"/>
          </a:xfrm>
          <a:prstGeom prst="rect">
            <a:avLst/>
          </a:prstGeom>
          <a:solidFill>
            <a:schemeClr val="bg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r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IV</a:t>
            </a:r>
          </a:p>
        </p:txBody>
      </p:sp>
      <p:sp>
        <p:nvSpPr>
          <p:cNvPr id="7286" name="Oval 118"/>
          <p:cNvSpPr>
            <a:spLocks noChangeArrowheads="1"/>
          </p:cNvSpPr>
          <p:nvPr/>
        </p:nvSpPr>
        <p:spPr bwMode="auto">
          <a:xfrm>
            <a:off x="6553200" y="4724400"/>
            <a:ext cx="152400" cy="1524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87" name="Oval 119"/>
          <p:cNvSpPr>
            <a:spLocks noChangeArrowheads="1"/>
          </p:cNvSpPr>
          <p:nvPr/>
        </p:nvSpPr>
        <p:spPr bwMode="auto">
          <a:xfrm>
            <a:off x="4724400" y="4114800"/>
            <a:ext cx="152400" cy="152400"/>
          </a:xfrm>
          <a:prstGeom prst="ellipse">
            <a:avLst/>
          </a:prstGeom>
          <a:solidFill>
            <a:srgbClr val="0000FF"/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88" name="Oval 120"/>
          <p:cNvSpPr>
            <a:spLocks noChangeArrowheads="1"/>
          </p:cNvSpPr>
          <p:nvPr/>
        </p:nvSpPr>
        <p:spPr bwMode="auto">
          <a:xfrm>
            <a:off x="5029200" y="5943600"/>
            <a:ext cx="152400" cy="152400"/>
          </a:xfrm>
          <a:prstGeom prst="ellipse">
            <a:avLst/>
          </a:prstGeom>
          <a:solidFill>
            <a:srgbClr val="009900"/>
          </a:solidFill>
          <a:ln w="19050">
            <a:solidFill>
              <a:srgbClr val="00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89" name="Oval 121"/>
          <p:cNvSpPr>
            <a:spLocks noChangeArrowheads="1"/>
          </p:cNvSpPr>
          <p:nvPr/>
        </p:nvSpPr>
        <p:spPr bwMode="auto">
          <a:xfrm>
            <a:off x="6248400" y="5638800"/>
            <a:ext cx="152400" cy="152400"/>
          </a:xfrm>
          <a:prstGeom prst="ellipse">
            <a:avLst/>
          </a:prstGeom>
          <a:solidFill>
            <a:srgbClr val="9933FF"/>
          </a:solidFill>
          <a:ln w="19050">
            <a:solidFill>
              <a:srgbClr val="9933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90" name="Text Box 122"/>
          <p:cNvSpPr txBox="1">
            <a:spLocks noChangeArrowheads="1"/>
          </p:cNvSpPr>
          <p:nvPr/>
        </p:nvSpPr>
        <p:spPr bwMode="auto">
          <a:xfrm>
            <a:off x="6781800" y="3352800"/>
            <a:ext cx="1066800" cy="990600"/>
          </a:xfrm>
          <a:prstGeom prst="rect">
            <a:avLst/>
          </a:prstGeom>
          <a:solidFill>
            <a:schemeClr val="bg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>
              <a:lnSpc>
                <a:spcPct val="80000"/>
              </a:lnSpc>
              <a:spcBef>
                <a:spcPct val="30000"/>
              </a:spcBef>
            </a:pPr>
            <a:r>
              <a:rPr lang="en-US" sz="1400" b="1">
                <a:solidFill>
                  <a:srgbClr val="FF0000"/>
                </a:solidFill>
                <a:latin typeface="Arial" charset="0"/>
              </a:rPr>
              <a:t>R</a:t>
            </a:r>
            <a:r>
              <a:rPr lang="en-US" sz="1400" b="1">
                <a:latin typeface="Arial" charset="0"/>
              </a:rPr>
              <a:t>: (     ,     )</a:t>
            </a: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lang="en-US" sz="1400" b="1">
                <a:solidFill>
                  <a:srgbClr val="0000FF"/>
                </a:solidFill>
                <a:latin typeface="Arial" charset="0"/>
              </a:rPr>
              <a:t>B</a:t>
            </a:r>
            <a:r>
              <a:rPr lang="en-US" sz="1400" b="1">
                <a:latin typeface="Arial" charset="0"/>
              </a:rPr>
              <a:t>: (     ,     )</a:t>
            </a: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lang="en-US" sz="1400" b="1">
                <a:solidFill>
                  <a:srgbClr val="009900"/>
                </a:solidFill>
                <a:latin typeface="Arial" charset="0"/>
              </a:rPr>
              <a:t>G</a:t>
            </a:r>
            <a:r>
              <a:rPr lang="en-US" sz="1400" b="1">
                <a:latin typeface="Arial" charset="0"/>
              </a:rPr>
              <a:t>: (     ,     )</a:t>
            </a:r>
          </a:p>
          <a:p>
            <a:pPr>
              <a:lnSpc>
                <a:spcPct val="80000"/>
              </a:lnSpc>
              <a:spcBef>
                <a:spcPct val="30000"/>
              </a:spcBef>
            </a:pPr>
            <a:r>
              <a:rPr lang="en-US" sz="1400" b="1">
                <a:solidFill>
                  <a:srgbClr val="9933FF"/>
                </a:solidFill>
                <a:latin typeface="Arial" charset="0"/>
              </a:rPr>
              <a:t>P</a:t>
            </a:r>
            <a:r>
              <a:rPr lang="en-US" sz="1400" b="1">
                <a:latin typeface="Arial" charset="0"/>
              </a:rPr>
              <a:t>: (     ,      )</a:t>
            </a:r>
          </a:p>
        </p:txBody>
      </p:sp>
      <p:sp>
        <p:nvSpPr>
          <p:cNvPr id="7291" name="Rectangle 123"/>
          <p:cNvSpPr>
            <a:spLocks noChangeArrowheads="1"/>
          </p:cNvSpPr>
          <p:nvPr/>
        </p:nvSpPr>
        <p:spPr bwMode="auto">
          <a:xfrm>
            <a:off x="1676400" y="3200400"/>
            <a:ext cx="4724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660066"/>
            </a:solidFill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kumimoji="1" lang="en-US" sz="1600">
                <a:latin typeface="Arial" charset="0"/>
              </a:rPr>
              <a:t>Bonus: Plot the points (-1,-3) , (3/2,5/2) , and (3,4)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7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7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7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7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7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7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7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7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7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7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7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7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7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7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7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7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7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7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7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7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7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7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7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7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7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7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7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7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1" dur="1000"/>
                                        <p:tgtEl>
                                          <p:spTgt spid="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7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0" dur="1000"/>
                                        <p:tgtEl>
                                          <p:spTgt spid="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7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9" dur="1000"/>
                                        <p:tgtEl>
                                          <p:spTgt spid="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7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8" dur="1000"/>
                                        <p:tgtEl>
                                          <p:spTgt spid="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7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500"/>
                                        <p:tgtEl>
                                          <p:spTgt spid="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38" grpId="0" animBg="1"/>
      <p:bldP spid="7239" grpId="0" animBg="1"/>
      <p:bldP spid="7240" grpId="0" animBg="1"/>
      <p:bldP spid="7241" grpId="0" animBg="1"/>
      <p:bldP spid="7242" grpId="0" animBg="1"/>
      <p:bldP spid="7243" grpId="0" animBg="1"/>
      <p:bldP spid="7244" grpId="0" animBg="1"/>
      <p:bldP spid="7245" grpId="0" animBg="1"/>
      <p:bldP spid="7246" grpId="0" animBg="1"/>
      <p:bldP spid="7247" grpId="0" animBg="1"/>
      <p:bldP spid="7248" grpId="0" animBg="1"/>
      <p:bldP spid="7249" grpId="0" animBg="1"/>
      <p:bldP spid="7250" grpId="0" animBg="1"/>
      <p:bldP spid="7251" grpId="0" animBg="1"/>
      <p:bldP spid="7252" grpId="0" animBg="1"/>
      <p:bldP spid="7253" grpId="0" animBg="1"/>
      <p:bldP spid="7254" grpId="0" animBg="1"/>
      <p:bldP spid="7255" grpId="0" animBg="1"/>
      <p:bldP spid="7256" grpId="0"/>
      <p:bldP spid="7257" grpId="0"/>
      <p:bldP spid="7258" grpId="0"/>
      <p:bldP spid="7259" grpId="0"/>
      <p:bldP spid="7260" grpId="0"/>
      <p:bldP spid="7261" grpId="0"/>
      <p:bldP spid="7262" grpId="0"/>
      <p:bldP spid="7263" grpId="0"/>
      <p:bldP spid="7264" grpId="0"/>
      <p:bldP spid="7265" grpId="0"/>
      <p:bldP spid="7266" grpId="0"/>
      <p:bldP spid="7267" grpId="0"/>
      <p:bldP spid="7268" grpId="0"/>
      <p:bldP spid="7269" grpId="0"/>
      <p:bldP spid="7270" grpId="0"/>
      <p:bldP spid="7271" grpId="0"/>
      <p:bldP spid="7282" grpId="0" animBg="1"/>
      <p:bldP spid="7283" grpId="0" animBg="1"/>
      <p:bldP spid="7284" grpId="0" animBg="1"/>
      <p:bldP spid="7285" grpId="0" animBg="1"/>
      <p:bldP spid="7286" grpId="0" animBg="1"/>
      <p:bldP spid="7286" grpId="1" animBg="1"/>
      <p:bldP spid="7287" grpId="0" animBg="1"/>
      <p:bldP spid="7287" grpId="1" animBg="1"/>
      <p:bldP spid="7288" grpId="0" animBg="1"/>
      <p:bldP spid="7288" grpId="1" animBg="1"/>
      <p:bldP spid="7289" grpId="0" animBg="1"/>
      <p:bldP spid="7289" grpId="1" animBg="1"/>
      <p:bldP spid="7290" grpId="0" animBg="1"/>
      <p:bldP spid="729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Solutions of Equations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7924800" cy="2514600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25000"/>
              </a:spcBef>
            </a:pPr>
            <a:r>
              <a:rPr lang="en-US" sz="1600"/>
              <a:t>To determine if an ordered pair is a solution of an equation, we use the 1</a:t>
            </a:r>
            <a:r>
              <a:rPr lang="en-US" sz="1600" baseline="30000"/>
              <a:t>st</a:t>
            </a:r>
            <a:r>
              <a:rPr lang="en-US" sz="1600"/>
              <a:t> number in the pair to replace the variable that occurs 1</a:t>
            </a:r>
            <a:r>
              <a:rPr lang="en-US" sz="1600" baseline="30000"/>
              <a:t>st</a:t>
            </a:r>
            <a:r>
              <a:rPr lang="en-US" sz="1600"/>
              <a:t> </a:t>
            </a:r>
            <a:r>
              <a:rPr lang="en-US" sz="1600" i="1"/>
              <a:t>alphabetically</a:t>
            </a:r>
          </a:p>
          <a:p>
            <a:pPr>
              <a:lnSpc>
                <a:spcPct val="95000"/>
              </a:lnSpc>
              <a:spcBef>
                <a:spcPct val="25000"/>
              </a:spcBef>
            </a:pPr>
            <a:r>
              <a:rPr lang="en-US" sz="1600"/>
              <a:t>The solution of an equation in 2 variables (typically x and y) is an ordered pair which when substituted into the equation give a true statement</a:t>
            </a:r>
          </a:p>
          <a:p>
            <a:pPr>
              <a:lnSpc>
                <a:spcPct val="95000"/>
              </a:lnSpc>
              <a:spcBef>
                <a:spcPct val="25000"/>
              </a:spcBef>
            </a:pPr>
            <a:r>
              <a:rPr lang="en-US" sz="1600"/>
              <a:t>Because of this, we can generate ordered-pair solutions to equations to graph</a:t>
            </a:r>
            <a:endParaRPr lang="en-US" sz="1200"/>
          </a:p>
          <a:p>
            <a:pPr lvl="1">
              <a:lnSpc>
                <a:spcPct val="95000"/>
              </a:lnSpc>
              <a:spcBef>
                <a:spcPct val="25000"/>
              </a:spcBef>
            </a:pPr>
            <a:r>
              <a:rPr lang="en-US" sz="1400" b="1">
                <a:solidFill>
                  <a:srgbClr val="4D4D4D"/>
                </a:solidFill>
              </a:rPr>
              <a:t>Substituting x = 2 into y = 3 – x</a:t>
            </a:r>
            <a:r>
              <a:rPr lang="en-US" sz="1400" b="1" baseline="30000">
                <a:solidFill>
                  <a:srgbClr val="4D4D4D"/>
                </a:solidFill>
              </a:rPr>
              <a:t>2</a:t>
            </a:r>
            <a:r>
              <a:rPr lang="en-US" sz="1400" b="1">
                <a:solidFill>
                  <a:srgbClr val="4D4D4D"/>
                </a:solidFill>
              </a:rPr>
              <a:t> gives an ordered pair solution of (2,     )</a:t>
            </a:r>
            <a:endParaRPr lang="en-US" sz="1000" b="1">
              <a:solidFill>
                <a:srgbClr val="4D4D4D"/>
              </a:solidFill>
            </a:endParaRPr>
          </a:p>
          <a:p>
            <a:pPr lvl="1">
              <a:lnSpc>
                <a:spcPct val="95000"/>
              </a:lnSpc>
              <a:spcBef>
                <a:spcPct val="25000"/>
              </a:spcBef>
            </a:pPr>
            <a:r>
              <a:rPr lang="en-US" sz="1400" b="1">
                <a:solidFill>
                  <a:srgbClr val="4D4D4D"/>
                </a:solidFill>
              </a:rPr>
              <a:t>Show that (-2,-1) is a solution to y = 3 – x</a:t>
            </a:r>
            <a:r>
              <a:rPr lang="en-US" sz="1400" b="1" baseline="30000">
                <a:solidFill>
                  <a:srgbClr val="4D4D4D"/>
                </a:solidFill>
              </a:rPr>
              <a:t>2</a:t>
            </a:r>
          </a:p>
          <a:p>
            <a:pPr lvl="1">
              <a:lnSpc>
                <a:spcPct val="95000"/>
              </a:lnSpc>
              <a:spcBef>
                <a:spcPct val="25000"/>
              </a:spcBef>
            </a:pPr>
            <a:r>
              <a:rPr lang="en-US" sz="1400" b="1">
                <a:solidFill>
                  <a:srgbClr val="4D4D4D"/>
                </a:solidFill>
              </a:rPr>
              <a:t>Graph y = 3 – x</a:t>
            </a:r>
            <a:r>
              <a:rPr lang="en-US" sz="1400" b="1" baseline="30000">
                <a:solidFill>
                  <a:srgbClr val="4D4D4D"/>
                </a:solidFill>
              </a:rPr>
              <a:t>2</a:t>
            </a:r>
            <a:r>
              <a:rPr lang="en-US" sz="1400" b="1">
                <a:solidFill>
                  <a:srgbClr val="4D4D4D"/>
                </a:solidFill>
              </a:rPr>
              <a:t> by using numbers from -2 to 2 for x and finding the coordinates</a:t>
            </a:r>
          </a:p>
        </p:txBody>
      </p:sp>
      <p:sp>
        <p:nvSpPr>
          <p:cNvPr id="8230" name="Line 38"/>
          <p:cNvSpPr>
            <a:spLocks noChangeShapeType="1"/>
          </p:cNvSpPr>
          <p:nvPr/>
        </p:nvSpPr>
        <p:spPr bwMode="auto">
          <a:xfrm>
            <a:off x="4191000" y="3581400"/>
            <a:ext cx="0" cy="304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1" name="Line 39"/>
          <p:cNvSpPr>
            <a:spLocks noChangeShapeType="1"/>
          </p:cNvSpPr>
          <p:nvPr/>
        </p:nvSpPr>
        <p:spPr bwMode="auto">
          <a:xfrm>
            <a:off x="2667000" y="5105400"/>
            <a:ext cx="3048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2" name="Line 40"/>
          <p:cNvSpPr>
            <a:spLocks noChangeShapeType="1"/>
          </p:cNvSpPr>
          <p:nvPr/>
        </p:nvSpPr>
        <p:spPr bwMode="auto">
          <a:xfrm>
            <a:off x="44958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3" name="Line 41"/>
          <p:cNvSpPr>
            <a:spLocks noChangeShapeType="1"/>
          </p:cNvSpPr>
          <p:nvPr/>
        </p:nvSpPr>
        <p:spPr bwMode="auto">
          <a:xfrm>
            <a:off x="48006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4" name="Line 42"/>
          <p:cNvSpPr>
            <a:spLocks noChangeShapeType="1"/>
          </p:cNvSpPr>
          <p:nvPr/>
        </p:nvSpPr>
        <p:spPr bwMode="auto">
          <a:xfrm>
            <a:off x="51054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5" name="Line 43"/>
          <p:cNvSpPr>
            <a:spLocks noChangeShapeType="1"/>
          </p:cNvSpPr>
          <p:nvPr/>
        </p:nvSpPr>
        <p:spPr bwMode="auto">
          <a:xfrm>
            <a:off x="54102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6" name="Line 44"/>
          <p:cNvSpPr>
            <a:spLocks noChangeShapeType="1"/>
          </p:cNvSpPr>
          <p:nvPr/>
        </p:nvSpPr>
        <p:spPr bwMode="auto">
          <a:xfrm>
            <a:off x="38862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7" name="Line 45"/>
          <p:cNvSpPr>
            <a:spLocks noChangeShapeType="1"/>
          </p:cNvSpPr>
          <p:nvPr/>
        </p:nvSpPr>
        <p:spPr bwMode="auto">
          <a:xfrm>
            <a:off x="35814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8" name="Line 46"/>
          <p:cNvSpPr>
            <a:spLocks noChangeShapeType="1"/>
          </p:cNvSpPr>
          <p:nvPr/>
        </p:nvSpPr>
        <p:spPr bwMode="auto">
          <a:xfrm>
            <a:off x="32766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9" name="Line 47"/>
          <p:cNvSpPr>
            <a:spLocks noChangeShapeType="1"/>
          </p:cNvSpPr>
          <p:nvPr/>
        </p:nvSpPr>
        <p:spPr bwMode="auto">
          <a:xfrm>
            <a:off x="2971800" y="5029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40" name="Line 48"/>
          <p:cNvSpPr>
            <a:spLocks noChangeShapeType="1"/>
          </p:cNvSpPr>
          <p:nvPr/>
        </p:nvSpPr>
        <p:spPr bwMode="auto">
          <a:xfrm>
            <a:off x="41148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41" name="Line 49"/>
          <p:cNvSpPr>
            <a:spLocks noChangeShapeType="1"/>
          </p:cNvSpPr>
          <p:nvPr/>
        </p:nvSpPr>
        <p:spPr bwMode="auto">
          <a:xfrm>
            <a:off x="41148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42" name="Line 50"/>
          <p:cNvSpPr>
            <a:spLocks noChangeShapeType="1"/>
          </p:cNvSpPr>
          <p:nvPr/>
        </p:nvSpPr>
        <p:spPr bwMode="auto">
          <a:xfrm>
            <a:off x="41148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43" name="Line 51"/>
          <p:cNvSpPr>
            <a:spLocks noChangeShapeType="1"/>
          </p:cNvSpPr>
          <p:nvPr/>
        </p:nvSpPr>
        <p:spPr bwMode="auto">
          <a:xfrm>
            <a:off x="4114800" y="6324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44" name="Line 52"/>
          <p:cNvSpPr>
            <a:spLocks noChangeShapeType="1"/>
          </p:cNvSpPr>
          <p:nvPr/>
        </p:nvSpPr>
        <p:spPr bwMode="auto">
          <a:xfrm>
            <a:off x="41148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45" name="Line 53"/>
          <p:cNvSpPr>
            <a:spLocks noChangeShapeType="1"/>
          </p:cNvSpPr>
          <p:nvPr/>
        </p:nvSpPr>
        <p:spPr bwMode="auto">
          <a:xfrm>
            <a:off x="4114800" y="4495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46" name="Line 54"/>
          <p:cNvSpPr>
            <a:spLocks noChangeShapeType="1"/>
          </p:cNvSpPr>
          <p:nvPr/>
        </p:nvSpPr>
        <p:spPr bwMode="auto">
          <a:xfrm>
            <a:off x="4114800" y="4191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47" name="Line 55"/>
          <p:cNvSpPr>
            <a:spLocks noChangeShapeType="1"/>
          </p:cNvSpPr>
          <p:nvPr/>
        </p:nvSpPr>
        <p:spPr bwMode="auto">
          <a:xfrm>
            <a:off x="41148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48" name="Text Box 56"/>
          <p:cNvSpPr txBox="1">
            <a:spLocks noChangeArrowheads="1"/>
          </p:cNvSpPr>
          <p:nvPr/>
        </p:nvSpPr>
        <p:spPr bwMode="auto">
          <a:xfrm>
            <a:off x="44196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1</a:t>
            </a:r>
          </a:p>
        </p:txBody>
      </p:sp>
      <p:sp>
        <p:nvSpPr>
          <p:cNvPr id="8249" name="Text Box 57"/>
          <p:cNvSpPr txBox="1">
            <a:spLocks noChangeArrowheads="1"/>
          </p:cNvSpPr>
          <p:nvPr/>
        </p:nvSpPr>
        <p:spPr bwMode="auto">
          <a:xfrm>
            <a:off x="47244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2</a:t>
            </a:r>
          </a:p>
        </p:txBody>
      </p:sp>
      <p:sp>
        <p:nvSpPr>
          <p:cNvPr id="8250" name="Text Box 58"/>
          <p:cNvSpPr txBox="1">
            <a:spLocks noChangeArrowheads="1"/>
          </p:cNvSpPr>
          <p:nvPr/>
        </p:nvSpPr>
        <p:spPr bwMode="auto">
          <a:xfrm>
            <a:off x="50292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3</a:t>
            </a:r>
          </a:p>
        </p:txBody>
      </p:sp>
      <p:sp>
        <p:nvSpPr>
          <p:cNvPr id="8251" name="Text Box 59"/>
          <p:cNvSpPr txBox="1">
            <a:spLocks noChangeArrowheads="1"/>
          </p:cNvSpPr>
          <p:nvPr/>
        </p:nvSpPr>
        <p:spPr bwMode="auto">
          <a:xfrm>
            <a:off x="5334000" y="5181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4</a:t>
            </a:r>
          </a:p>
        </p:txBody>
      </p:sp>
      <p:sp>
        <p:nvSpPr>
          <p:cNvPr id="8252" name="Text Box 60"/>
          <p:cNvSpPr txBox="1">
            <a:spLocks noChangeArrowheads="1"/>
          </p:cNvSpPr>
          <p:nvPr/>
        </p:nvSpPr>
        <p:spPr bwMode="auto">
          <a:xfrm>
            <a:off x="4267200" y="53340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-1</a:t>
            </a:r>
          </a:p>
        </p:txBody>
      </p:sp>
      <p:sp>
        <p:nvSpPr>
          <p:cNvPr id="8253" name="Text Box 61"/>
          <p:cNvSpPr txBox="1">
            <a:spLocks noChangeArrowheads="1"/>
          </p:cNvSpPr>
          <p:nvPr/>
        </p:nvSpPr>
        <p:spPr bwMode="auto">
          <a:xfrm>
            <a:off x="4267200" y="56388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-2</a:t>
            </a:r>
          </a:p>
        </p:txBody>
      </p:sp>
      <p:sp>
        <p:nvSpPr>
          <p:cNvPr id="8254" name="Text Box 62"/>
          <p:cNvSpPr txBox="1">
            <a:spLocks noChangeArrowheads="1"/>
          </p:cNvSpPr>
          <p:nvPr/>
        </p:nvSpPr>
        <p:spPr bwMode="auto">
          <a:xfrm>
            <a:off x="4267200" y="5943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-3</a:t>
            </a:r>
          </a:p>
        </p:txBody>
      </p:sp>
      <p:sp>
        <p:nvSpPr>
          <p:cNvPr id="8255" name="Text Box 63"/>
          <p:cNvSpPr txBox="1">
            <a:spLocks noChangeArrowheads="1"/>
          </p:cNvSpPr>
          <p:nvPr/>
        </p:nvSpPr>
        <p:spPr bwMode="auto">
          <a:xfrm>
            <a:off x="4267200" y="62484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-4</a:t>
            </a:r>
          </a:p>
        </p:txBody>
      </p:sp>
      <p:sp>
        <p:nvSpPr>
          <p:cNvPr id="8256" name="Text Box 64"/>
          <p:cNvSpPr txBox="1">
            <a:spLocks noChangeArrowheads="1"/>
          </p:cNvSpPr>
          <p:nvPr/>
        </p:nvSpPr>
        <p:spPr bwMode="auto">
          <a:xfrm>
            <a:off x="4267200" y="47244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1</a:t>
            </a:r>
          </a:p>
        </p:txBody>
      </p:sp>
      <p:sp>
        <p:nvSpPr>
          <p:cNvPr id="8257" name="Text Box 65"/>
          <p:cNvSpPr txBox="1">
            <a:spLocks noChangeArrowheads="1"/>
          </p:cNvSpPr>
          <p:nvPr/>
        </p:nvSpPr>
        <p:spPr bwMode="auto">
          <a:xfrm>
            <a:off x="4267200" y="44196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2</a:t>
            </a:r>
          </a:p>
        </p:txBody>
      </p:sp>
      <p:sp>
        <p:nvSpPr>
          <p:cNvPr id="8258" name="Text Box 66"/>
          <p:cNvSpPr txBox="1">
            <a:spLocks noChangeArrowheads="1"/>
          </p:cNvSpPr>
          <p:nvPr/>
        </p:nvSpPr>
        <p:spPr bwMode="auto">
          <a:xfrm>
            <a:off x="4267200" y="41148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3</a:t>
            </a:r>
          </a:p>
        </p:txBody>
      </p:sp>
      <p:sp>
        <p:nvSpPr>
          <p:cNvPr id="8259" name="Text Box 67"/>
          <p:cNvSpPr txBox="1">
            <a:spLocks noChangeArrowheads="1"/>
          </p:cNvSpPr>
          <p:nvPr/>
        </p:nvSpPr>
        <p:spPr bwMode="auto">
          <a:xfrm>
            <a:off x="4267200" y="3810000"/>
            <a:ext cx="15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4</a:t>
            </a:r>
          </a:p>
        </p:txBody>
      </p:sp>
      <p:sp>
        <p:nvSpPr>
          <p:cNvPr id="8260" name="Text Box 68"/>
          <p:cNvSpPr txBox="1">
            <a:spLocks noChangeArrowheads="1"/>
          </p:cNvSpPr>
          <p:nvPr/>
        </p:nvSpPr>
        <p:spPr bwMode="auto">
          <a:xfrm>
            <a:off x="37338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-1</a:t>
            </a:r>
          </a:p>
        </p:txBody>
      </p:sp>
      <p:sp>
        <p:nvSpPr>
          <p:cNvPr id="8261" name="Text Box 69"/>
          <p:cNvSpPr txBox="1">
            <a:spLocks noChangeArrowheads="1"/>
          </p:cNvSpPr>
          <p:nvPr/>
        </p:nvSpPr>
        <p:spPr bwMode="auto">
          <a:xfrm>
            <a:off x="34290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-2</a:t>
            </a:r>
          </a:p>
        </p:txBody>
      </p:sp>
      <p:sp>
        <p:nvSpPr>
          <p:cNvPr id="8262" name="Text Box 70"/>
          <p:cNvSpPr txBox="1">
            <a:spLocks noChangeArrowheads="1"/>
          </p:cNvSpPr>
          <p:nvPr/>
        </p:nvSpPr>
        <p:spPr bwMode="auto">
          <a:xfrm>
            <a:off x="31242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-3</a:t>
            </a:r>
          </a:p>
        </p:txBody>
      </p:sp>
      <p:sp>
        <p:nvSpPr>
          <p:cNvPr id="8263" name="Text Box 71"/>
          <p:cNvSpPr txBox="1">
            <a:spLocks noChangeArrowheads="1"/>
          </p:cNvSpPr>
          <p:nvPr/>
        </p:nvSpPr>
        <p:spPr bwMode="auto">
          <a:xfrm>
            <a:off x="2819400" y="5181600"/>
            <a:ext cx="228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-4</a:t>
            </a:r>
          </a:p>
        </p:txBody>
      </p:sp>
      <p:sp>
        <p:nvSpPr>
          <p:cNvPr id="8268" name="Oval 76"/>
          <p:cNvSpPr>
            <a:spLocks noChangeArrowheads="1"/>
          </p:cNvSpPr>
          <p:nvPr/>
        </p:nvSpPr>
        <p:spPr bwMode="auto">
          <a:xfrm>
            <a:off x="3810000" y="4419600"/>
            <a:ext cx="152400" cy="1524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8322" name="Group 130"/>
          <p:cNvGraphicFramePr>
            <a:graphicFrameLocks noGrp="1"/>
          </p:cNvGraphicFramePr>
          <p:nvPr/>
        </p:nvGraphicFramePr>
        <p:xfrm>
          <a:off x="838200" y="3827463"/>
          <a:ext cx="1600200" cy="234696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0.5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8303" name="Oval 111"/>
          <p:cNvSpPr>
            <a:spLocks noChangeArrowheads="1"/>
          </p:cNvSpPr>
          <p:nvPr/>
        </p:nvSpPr>
        <p:spPr bwMode="auto">
          <a:xfrm>
            <a:off x="3505200" y="5334000"/>
            <a:ext cx="152400" cy="1524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23" name="Oval 131"/>
          <p:cNvSpPr>
            <a:spLocks noChangeArrowheads="1"/>
          </p:cNvSpPr>
          <p:nvPr/>
        </p:nvSpPr>
        <p:spPr bwMode="auto">
          <a:xfrm>
            <a:off x="4114800" y="4114800"/>
            <a:ext cx="152400" cy="1524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24" name="Oval 132"/>
          <p:cNvSpPr>
            <a:spLocks noChangeArrowheads="1"/>
          </p:cNvSpPr>
          <p:nvPr/>
        </p:nvSpPr>
        <p:spPr bwMode="auto">
          <a:xfrm>
            <a:off x="4419600" y="4419600"/>
            <a:ext cx="152400" cy="1524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25" name="Oval 133"/>
          <p:cNvSpPr>
            <a:spLocks noChangeArrowheads="1"/>
          </p:cNvSpPr>
          <p:nvPr/>
        </p:nvSpPr>
        <p:spPr bwMode="auto">
          <a:xfrm>
            <a:off x="4724400" y="5334000"/>
            <a:ext cx="152400" cy="1524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26" name="Oval 134"/>
          <p:cNvSpPr>
            <a:spLocks noChangeArrowheads="1"/>
          </p:cNvSpPr>
          <p:nvPr/>
        </p:nvSpPr>
        <p:spPr bwMode="auto">
          <a:xfrm>
            <a:off x="4267200" y="4191000"/>
            <a:ext cx="152400" cy="1524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27" name="Freeform 135"/>
          <p:cNvSpPr>
            <a:spLocks/>
          </p:cNvSpPr>
          <p:nvPr/>
        </p:nvSpPr>
        <p:spPr bwMode="auto">
          <a:xfrm>
            <a:off x="3505200" y="4191000"/>
            <a:ext cx="1371600" cy="2133600"/>
          </a:xfrm>
          <a:custGeom>
            <a:avLst/>
            <a:gdLst/>
            <a:ahLst/>
            <a:cxnLst>
              <a:cxn ang="0">
                <a:pos x="0" y="1344"/>
              </a:cxn>
              <a:cxn ang="0">
                <a:pos x="48" y="768"/>
              </a:cxn>
              <a:cxn ang="0">
                <a:pos x="240" y="192"/>
              </a:cxn>
              <a:cxn ang="0">
                <a:pos x="432" y="0"/>
              </a:cxn>
              <a:cxn ang="0">
                <a:pos x="624" y="192"/>
              </a:cxn>
              <a:cxn ang="0">
                <a:pos x="816" y="768"/>
              </a:cxn>
              <a:cxn ang="0">
                <a:pos x="864" y="1344"/>
              </a:cxn>
            </a:cxnLst>
            <a:rect l="0" t="0" r="r" b="b"/>
            <a:pathLst>
              <a:path w="864" h="1344">
                <a:moveTo>
                  <a:pt x="0" y="1344"/>
                </a:moveTo>
                <a:cubicBezTo>
                  <a:pt x="4" y="1152"/>
                  <a:pt x="8" y="960"/>
                  <a:pt x="48" y="768"/>
                </a:cubicBezTo>
                <a:cubicBezTo>
                  <a:pt x="88" y="576"/>
                  <a:pt x="176" y="320"/>
                  <a:pt x="240" y="192"/>
                </a:cubicBezTo>
                <a:cubicBezTo>
                  <a:pt x="304" y="64"/>
                  <a:pt x="368" y="0"/>
                  <a:pt x="432" y="0"/>
                </a:cubicBezTo>
                <a:cubicBezTo>
                  <a:pt x="496" y="0"/>
                  <a:pt x="560" y="64"/>
                  <a:pt x="624" y="192"/>
                </a:cubicBezTo>
                <a:cubicBezTo>
                  <a:pt x="688" y="320"/>
                  <a:pt x="776" y="576"/>
                  <a:pt x="816" y="768"/>
                </a:cubicBezTo>
                <a:cubicBezTo>
                  <a:pt x="856" y="960"/>
                  <a:pt x="856" y="1248"/>
                  <a:pt x="864" y="1344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29" name="Rectangle 137"/>
          <p:cNvSpPr>
            <a:spLocks noChangeArrowheads="1"/>
          </p:cNvSpPr>
          <p:nvPr/>
        </p:nvSpPr>
        <p:spPr bwMode="auto">
          <a:xfrm>
            <a:off x="5334000" y="5867400"/>
            <a:ext cx="2590800" cy="738664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Font typeface="Arial" charset="0"/>
              <a:buChar char="–"/>
            </a:pPr>
            <a:r>
              <a:rPr kumimoji="1" lang="en-US" sz="1400" b="1" dirty="0">
                <a:solidFill>
                  <a:srgbClr val="4D4D4D"/>
                </a:solidFill>
                <a:latin typeface="Arial" charset="0"/>
              </a:rPr>
              <a:t>  </a:t>
            </a:r>
            <a:r>
              <a:rPr kumimoji="1" lang="en-US" sz="1400" b="1" dirty="0">
                <a:latin typeface="Arial" charset="0"/>
              </a:rPr>
              <a:t>Graph y = |</a:t>
            </a:r>
            <a:r>
              <a:rPr kumimoji="1" lang="en-US" sz="1400" b="1" dirty="0" smtClean="0">
                <a:latin typeface="Arial" charset="0"/>
              </a:rPr>
              <a:t>x| </a:t>
            </a:r>
            <a:r>
              <a:rPr kumimoji="1" lang="en-US" sz="1400" b="1" dirty="0">
                <a:latin typeface="Arial" charset="0"/>
              </a:rPr>
              <a:t>and</a:t>
            </a:r>
          </a:p>
          <a:p>
            <a:pPr>
              <a:buClr>
                <a:schemeClr val="tx1"/>
              </a:buClr>
              <a:buFont typeface="Arial" charset="0"/>
              <a:buNone/>
            </a:pPr>
            <a:r>
              <a:rPr kumimoji="1" lang="en-US" sz="1400" b="1" dirty="0">
                <a:latin typeface="Arial" charset="0"/>
              </a:rPr>
              <a:t>      y = 2x – 1 on the board</a:t>
            </a:r>
          </a:p>
          <a:p>
            <a:pPr>
              <a:buClr>
                <a:schemeClr val="tx1"/>
              </a:buClr>
              <a:buFont typeface="Arial" charset="0"/>
              <a:buNone/>
            </a:pPr>
            <a:r>
              <a:rPr kumimoji="1" lang="en-US" sz="1400" b="1" dirty="0">
                <a:latin typeface="Arial" charset="0"/>
              </a:rPr>
              <a:t>        with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8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8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8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8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8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500"/>
                            </p:stCondLst>
                            <p:childTnLst>
                              <p:par>
                                <p:cTn id="1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8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8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500"/>
                            </p:stCondLst>
                            <p:childTnLst>
                              <p:par>
                                <p:cTn id="1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8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1000"/>
                                        <p:tgtEl>
                                          <p:spTgt spid="8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000"/>
                            </p:stCondLst>
                            <p:childTnLst>
                              <p:par>
                                <p:cTn id="1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8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0" grpId="0" animBg="1"/>
      <p:bldP spid="8231" grpId="0" animBg="1"/>
      <p:bldP spid="8232" grpId="0" animBg="1"/>
      <p:bldP spid="8233" grpId="0" animBg="1"/>
      <p:bldP spid="8234" grpId="0" animBg="1"/>
      <p:bldP spid="8235" grpId="0" animBg="1"/>
      <p:bldP spid="8236" grpId="0" animBg="1"/>
      <p:bldP spid="8237" grpId="0" animBg="1"/>
      <p:bldP spid="8238" grpId="0" animBg="1"/>
      <p:bldP spid="8239" grpId="0" animBg="1"/>
      <p:bldP spid="8240" grpId="0" animBg="1"/>
      <p:bldP spid="8241" grpId="0" animBg="1"/>
      <p:bldP spid="8242" grpId="0" animBg="1"/>
      <p:bldP spid="8243" grpId="0" animBg="1"/>
      <p:bldP spid="8244" grpId="0" animBg="1"/>
      <p:bldP spid="8245" grpId="0" animBg="1"/>
      <p:bldP spid="8246" grpId="0" animBg="1"/>
      <p:bldP spid="8247" grpId="0" animBg="1"/>
      <p:bldP spid="8248" grpId="0"/>
      <p:bldP spid="8249" grpId="0"/>
      <p:bldP spid="8250" grpId="0"/>
      <p:bldP spid="8251" grpId="0"/>
      <p:bldP spid="8252" grpId="0"/>
      <p:bldP spid="8253" grpId="0"/>
      <p:bldP spid="8254" grpId="0"/>
      <p:bldP spid="8255" grpId="0"/>
      <p:bldP spid="8256" grpId="0"/>
      <p:bldP spid="8257" grpId="0"/>
      <p:bldP spid="8258" grpId="0"/>
      <p:bldP spid="8259" grpId="0"/>
      <p:bldP spid="8260" grpId="0"/>
      <p:bldP spid="8261" grpId="0"/>
      <p:bldP spid="8262" grpId="0"/>
      <p:bldP spid="8263" grpId="0"/>
      <p:bldP spid="8268" grpId="0" animBg="1"/>
      <p:bldP spid="8303" grpId="0" animBg="1"/>
      <p:bldP spid="8323" grpId="0" animBg="1"/>
      <p:bldP spid="8324" grpId="0" animBg="1"/>
      <p:bldP spid="8325" grpId="0" animBg="1"/>
      <p:bldP spid="8326" grpId="0" animBg="1"/>
      <p:bldP spid="8327" grpId="0" animBg="1"/>
      <p:bldP spid="83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Identifying Intercepts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7772400" cy="1676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600"/>
              <a:t>A y-intercept of a graph is a point where the graph intersects the y-axis (this is also the point where x = 0)</a:t>
            </a:r>
          </a:p>
          <a:p>
            <a:pPr>
              <a:lnSpc>
                <a:spcPct val="80000"/>
              </a:lnSpc>
            </a:pPr>
            <a:r>
              <a:rPr lang="en-US" sz="1600"/>
              <a:t>An x-intercept of a graph is a point where the graph intersects the x-axis (this is also the point where y = 0)</a:t>
            </a:r>
          </a:p>
          <a:p>
            <a:pPr>
              <a:lnSpc>
                <a:spcPct val="80000"/>
              </a:lnSpc>
            </a:pPr>
            <a:r>
              <a:rPr lang="en-US" sz="1600"/>
              <a:t>Two graphs intersect each other at any point where their x-coordinates and y-coordinates are the same</a:t>
            </a:r>
          </a:p>
          <a:p>
            <a:pPr>
              <a:lnSpc>
                <a:spcPct val="80000"/>
              </a:lnSpc>
            </a:pPr>
            <a:r>
              <a:rPr lang="en-US" sz="1600"/>
              <a:t>Find the x and y intercepts for the following…</a:t>
            </a:r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5715000" y="23622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>
            <a:off x="3657600" y="44958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60198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Line 41"/>
          <p:cNvSpPr>
            <a:spLocks noChangeShapeType="1"/>
          </p:cNvSpPr>
          <p:nvPr/>
        </p:nvSpPr>
        <p:spPr bwMode="auto">
          <a:xfrm>
            <a:off x="6324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>
            <a:off x="66294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Line 43"/>
          <p:cNvSpPr>
            <a:spLocks noChangeShapeType="1"/>
          </p:cNvSpPr>
          <p:nvPr/>
        </p:nvSpPr>
        <p:spPr bwMode="auto">
          <a:xfrm>
            <a:off x="69342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>
            <a:off x="54102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Line 45"/>
          <p:cNvSpPr>
            <a:spLocks noChangeShapeType="1"/>
          </p:cNvSpPr>
          <p:nvPr/>
        </p:nvSpPr>
        <p:spPr bwMode="auto">
          <a:xfrm>
            <a:off x="51054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6" name="Line 46"/>
          <p:cNvSpPr>
            <a:spLocks noChangeShapeType="1"/>
          </p:cNvSpPr>
          <p:nvPr/>
        </p:nvSpPr>
        <p:spPr bwMode="auto">
          <a:xfrm>
            <a:off x="48006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7" name="Line 47"/>
          <p:cNvSpPr>
            <a:spLocks noChangeShapeType="1"/>
          </p:cNvSpPr>
          <p:nvPr/>
        </p:nvSpPr>
        <p:spPr bwMode="auto">
          <a:xfrm>
            <a:off x="44958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8" name="Line 48"/>
          <p:cNvSpPr>
            <a:spLocks noChangeShapeType="1"/>
          </p:cNvSpPr>
          <p:nvPr/>
        </p:nvSpPr>
        <p:spPr bwMode="auto">
          <a:xfrm>
            <a:off x="56388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9" name="Line 49"/>
          <p:cNvSpPr>
            <a:spLocks noChangeShapeType="1"/>
          </p:cNvSpPr>
          <p:nvPr/>
        </p:nvSpPr>
        <p:spPr bwMode="auto">
          <a:xfrm>
            <a:off x="5638800" y="5105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0" name="Line 50"/>
          <p:cNvSpPr>
            <a:spLocks noChangeShapeType="1"/>
          </p:cNvSpPr>
          <p:nvPr/>
        </p:nvSpPr>
        <p:spPr bwMode="auto">
          <a:xfrm>
            <a:off x="56388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1" name="Line 51"/>
          <p:cNvSpPr>
            <a:spLocks noChangeShapeType="1"/>
          </p:cNvSpPr>
          <p:nvPr/>
        </p:nvSpPr>
        <p:spPr bwMode="auto">
          <a:xfrm>
            <a:off x="56388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2" name="Line 52"/>
          <p:cNvSpPr>
            <a:spLocks noChangeShapeType="1"/>
          </p:cNvSpPr>
          <p:nvPr/>
        </p:nvSpPr>
        <p:spPr bwMode="auto">
          <a:xfrm>
            <a:off x="5638800" y="4191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3" name="Line 53"/>
          <p:cNvSpPr>
            <a:spLocks noChangeShapeType="1"/>
          </p:cNvSpPr>
          <p:nvPr/>
        </p:nvSpPr>
        <p:spPr bwMode="auto">
          <a:xfrm>
            <a:off x="56388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56388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Line 55"/>
          <p:cNvSpPr>
            <a:spLocks noChangeShapeType="1"/>
          </p:cNvSpPr>
          <p:nvPr/>
        </p:nvSpPr>
        <p:spPr bwMode="auto">
          <a:xfrm>
            <a:off x="56388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59436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10297" name="Text Box 57"/>
          <p:cNvSpPr txBox="1">
            <a:spLocks noChangeArrowheads="1"/>
          </p:cNvSpPr>
          <p:nvPr/>
        </p:nvSpPr>
        <p:spPr bwMode="auto">
          <a:xfrm>
            <a:off x="62484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10298" name="Text Box 58"/>
          <p:cNvSpPr txBox="1">
            <a:spLocks noChangeArrowheads="1"/>
          </p:cNvSpPr>
          <p:nvPr/>
        </p:nvSpPr>
        <p:spPr bwMode="auto">
          <a:xfrm>
            <a:off x="65532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10299" name="Text Box 59"/>
          <p:cNvSpPr txBox="1">
            <a:spLocks noChangeArrowheads="1"/>
          </p:cNvSpPr>
          <p:nvPr/>
        </p:nvSpPr>
        <p:spPr bwMode="auto">
          <a:xfrm>
            <a:off x="68580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10300" name="Text Box 60"/>
          <p:cNvSpPr txBox="1">
            <a:spLocks noChangeArrowheads="1"/>
          </p:cNvSpPr>
          <p:nvPr/>
        </p:nvSpPr>
        <p:spPr bwMode="auto">
          <a:xfrm>
            <a:off x="5791200" y="4724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10301" name="Text Box 61"/>
          <p:cNvSpPr txBox="1">
            <a:spLocks noChangeArrowheads="1"/>
          </p:cNvSpPr>
          <p:nvPr/>
        </p:nvSpPr>
        <p:spPr bwMode="auto">
          <a:xfrm>
            <a:off x="5791200" y="5029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10302" name="Text Box 62"/>
          <p:cNvSpPr txBox="1">
            <a:spLocks noChangeArrowheads="1"/>
          </p:cNvSpPr>
          <p:nvPr/>
        </p:nvSpPr>
        <p:spPr bwMode="auto">
          <a:xfrm>
            <a:off x="5791200" y="5334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10303" name="Text Box 63"/>
          <p:cNvSpPr txBox="1">
            <a:spLocks noChangeArrowheads="1"/>
          </p:cNvSpPr>
          <p:nvPr/>
        </p:nvSpPr>
        <p:spPr bwMode="auto">
          <a:xfrm>
            <a:off x="5791200" y="56388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10304" name="Text Box 64"/>
          <p:cNvSpPr txBox="1">
            <a:spLocks noChangeArrowheads="1"/>
          </p:cNvSpPr>
          <p:nvPr/>
        </p:nvSpPr>
        <p:spPr bwMode="auto">
          <a:xfrm>
            <a:off x="5791200" y="4114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10305" name="Text Box 65"/>
          <p:cNvSpPr txBox="1">
            <a:spLocks noChangeArrowheads="1"/>
          </p:cNvSpPr>
          <p:nvPr/>
        </p:nvSpPr>
        <p:spPr bwMode="auto">
          <a:xfrm>
            <a:off x="5791200" y="3810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10306" name="Text Box 66"/>
          <p:cNvSpPr txBox="1">
            <a:spLocks noChangeArrowheads="1"/>
          </p:cNvSpPr>
          <p:nvPr/>
        </p:nvSpPr>
        <p:spPr bwMode="auto">
          <a:xfrm>
            <a:off x="5791200" y="3505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10307" name="Text Box 67"/>
          <p:cNvSpPr txBox="1">
            <a:spLocks noChangeArrowheads="1"/>
          </p:cNvSpPr>
          <p:nvPr/>
        </p:nvSpPr>
        <p:spPr bwMode="auto">
          <a:xfrm>
            <a:off x="5791200" y="3200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10308" name="Text Box 68"/>
          <p:cNvSpPr txBox="1">
            <a:spLocks noChangeArrowheads="1"/>
          </p:cNvSpPr>
          <p:nvPr/>
        </p:nvSpPr>
        <p:spPr bwMode="auto">
          <a:xfrm>
            <a:off x="52578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10309" name="Text Box 69"/>
          <p:cNvSpPr txBox="1">
            <a:spLocks noChangeArrowheads="1"/>
          </p:cNvSpPr>
          <p:nvPr/>
        </p:nvSpPr>
        <p:spPr bwMode="auto">
          <a:xfrm>
            <a:off x="49530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10310" name="Text Box 70"/>
          <p:cNvSpPr txBox="1">
            <a:spLocks noChangeArrowheads="1"/>
          </p:cNvSpPr>
          <p:nvPr/>
        </p:nvSpPr>
        <p:spPr bwMode="auto">
          <a:xfrm>
            <a:off x="46482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10311" name="Text Box 71"/>
          <p:cNvSpPr txBox="1">
            <a:spLocks noChangeArrowheads="1"/>
          </p:cNvSpPr>
          <p:nvPr/>
        </p:nvSpPr>
        <p:spPr bwMode="auto">
          <a:xfrm>
            <a:off x="43434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10321" name="Line 81"/>
          <p:cNvSpPr>
            <a:spLocks noChangeShapeType="1"/>
          </p:cNvSpPr>
          <p:nvPr/>
        </p:nvSpPr>
        <p:spPr bwMode="auto">
          <a:xfrm>
            <a:off x="7239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2" name="Line 82"/>
          <p:cNvSpPr>
            <a:spLocks noChangeShapeType="1"/>
          </p:cNvSpPr>
          <p:nvPr/>
        </p:nvSpPr>
        <p:spPr bwMode="auto">
          <a:xfrm>
            <a:off x="75438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3" name="Line 83"/>
          <p:cNvSpPr>
            <a:spLocks noChangeShapeType="1"/>
          </p:cNvSpPr>
          <p:nvPr/>
        </p:nvSpPr>
        <p:spPr bwMode="auto">
          <a:xfrm>
            <a:off x="41910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4" name="Line 84"/>
          <p:cNvSpPr>
            <a:spLocks noChangeShapeType="1"/>
          </p:cNvSpPr>
          <p:nvPr/>
        </p:nvSpPr>
        <p:spPr bwMode="auto">
          <a:xfrm>
            <a:off x="3886200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5" name="Line 85"/>
          <p:cNvSpPr>
            <a:spLocks noChangeShapeType="1"/>
          </p:cNvSpPr>
          <p:nvPr/>
        </p:nvSpPr>
        <p:spPr bwMode="auto">
          <a:xfrm>
            <a:off x="56388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6" name="Line 86"/>
          <p:cNvSpPr>
            <a:spLocks noChangeShapeType="1"/>
          </p:cNvSpPr>
          <p:nvPr/>
        </p:nvSpPr>
        <p:spPr bwMode="auto">
          <a:xfrm>
            <a:off x="56388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7" name="Line 87"/>
          <p:cNvSpPr>
            <a:spLocks noChangeShapeType="1"/>
          </p:cNvSpPr>
          <p:nvPr/>
        </p:nvSpPr>
        <p:spPr bwMode="auto">
          <a:xfrm>
            <a:off x="56388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8" name="Line 88"/>
          <p:cNvSpPr>
            <a:spLocks noChangeShapeType="1"/>
          </p:cNvSpPr>
          <p:nvPr/>
        </p:nvSpPr>
        <p:spPr bwMode="auto">
          <a:xfrm>
            <a:off x="5638800" y="6324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9" name="Text Box 89"/>
          <p:cNvSpPr txBox="1">
            <a:spLocks noChangeArrowheads="1"/>
          </p:cNvSpPr>
          <p:nvPr/>
        </p:nvSpPr>
        <p:spPr bwMode="auto">
          <a:xfrm>
            <a:off x="71628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10330" name="Text Box 90"/>
          <p:cNvSpPr txBox="1">
            <a:spLocks noChangeArrowheads="1"/>
          </p:cNvSpPr>
          <p:nvPr/>
        </p:nvSpPr>
        <p:spPr bwMode="auto">
          <a:xfrm>
            <a:off x="7467600" y="4572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5791200" y="59134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10332" name="Text Box 92"/>
          <p:cNvSpPr txBox="1">
            <a:spLocks noChangeArrowheads="1"/>
          </p:cNvSpPr>
          <p:nvPr/>
        </p:nvSpPr>
        <p:spPr bwMode="auto">
          <a:xfrm>
            <a:off x="5791200" y="62182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0386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10334" name="Text Box 94"/>
          <p:cNvSpPr txBox="1">
            <a:spLocks noChangeArrowheads="1"/>
          </p:cNvSpPr>
          <p:nvPr/>
        </p:nvSpPr>
        <p:spPr bwMode="auto">
          <a:xfrm>
            <a:off x="3733800" y="4572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10335" name="Text Box 95"/>
          <p:cNvSpPr txBox="1">
            <a:spLocks noChangeArrowheads="1"/>
          </p:cNvSpPr>
          <p:nvPr/>
        </p:nvSpPr>
        <p:spPr bwMode="auto">
          <a:xfrm>
            <a:off x="5791200" y="28956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10336" name="Text Box 96"/>
          <p:cNvSpPr txBox="1">
            <a:spLocks noChangeArrowheads="1"/>
          </p:cNvSpPr>
          <p:nvPr/>
        </p:nvSpPr>
        <p:spPr bwMode="auto">
          <a:xfrm>
            <a:off x="5791200" y="2590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10431" name="Line 191"/>
          <p:cNvSpPr>
            <a:spLocks noChangeShapeType="1"/>
          </p:cNvSpPr>
          <p:nvPr/>
        </p:nvSpPr>
        <p:spPr bwMode="auto">
          <a:xfrm flipV="1">
            <a:off x="4191000" y="2667000"/>
            <a:ext cx="1828800" cy="3657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32" name="Line 192"/>
          <p:cNvSpPr>
            <a:spLocks noChangeShapeType="1"/>
          </p:cNvSpPr>
          <p:nvPr/>
        </p:nvSpPr>
        <p:spPr bwMode="auto">
          <a:xfrm flipV="1">
            <a:off x="3886200" y="4191000"/>
            <a:ext cx="3657600" cy="0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33" name="Freeform 193"/>
          <p:cNvSpPr>
            <a:spLocks/>
          </p:cNvSpPr>
          <p:nvPr/>
        </p:nvSpPr>
        <p:spPr bwMode="auto">
          <a:xfrm>
            <a:off x="3886200" y="3544888"/>
            <a:ext cx="3133725" cy="2855912"/>
          </a:xfrm>
          <a:custGeom>
            <a:avLst/>
            <a:gdLst/>
            <a:ahLst/>
            <a:cxnLst>
              <a:cxn ang="0">
                <a:pos x="0" y="1175"/>
              </a:cxn>
              <a:cxn ang="0">
                <a:pos x="96" y="791"/>
              </a:cxn>
              <a:cxn ang="0">
                <a:pos x="192" y="599"/>
              </a:cxn>
              <a:cxn ang="0">
                <a:pos x="576" y="455"/>
              </a:cxn>
              <a:cxn ang="0">
                <a:pos x="1008" y="359"/>
              </a:cxn>
              <a:cxn ang="0">
                <a:pos x="1152" y="215"/>
              </a:cxn>
              <a:cxn ang="0">
                <a:pos x="1344" y="23"/>
              </a:cxn>
              <a:cxn ang="0">
                <a:pos x="1910" y="356"/>
              </a:cxn>
              <a:cxn ang="0">
                <a:pos x="1728" y="599"/>
              </a:cxn>
              <a:cxn ang="0">
                <a:pos x="1536" y="887"/>
              </a:cxn>
              <a:cxn ang="0">
                <a:pos x="1344" y="983"/>
              </a:cxn>
              <a:cxn ang="0">
                <a:pos x="1152" y="1175"/>
              </a:cxn>
              <a:cxn ang="0">
                <a:pos x="960" y="983"/>
              </a:cxn>
              <a:cxn ang="0">
                <a:pos x="768" y="1175"/>
              </a:cxn>
              <a:cxn ang="0">
                <a:pos x="960" y="1367"/>
              </a:cxn>
              <a:cxn ang="0">
                <a:pos x="1056" y="1415"/>
              </a:cxn>
              <a:cxn ang="0">
                <a:pos x="1152" y="1367"/>
              </a:cxn>
              <a:cxn ang="0">
                <a:pos x="1344" y="1271"/>
              </a:cxn>
              <a:cxn ang="0">
                <a:pos x="1680" y="1367"/>
              </a:cxn>
              <a:cxn ang="0">
                <a:pos x="1824" y="1607"/>
              </a:cxn>
              <a:cxn ang="0">
                <a:pos x="1968" y="1799"/>
              </a:cxn>
            </a:cxnLst>
            <a:rect l="0" t="0" r="r" b="b"/>
            <a:pathLst>
              <a:path w="1974" h="1799">
                <a:moveTo>
                  <a:pt x="0" y="1175"/>
                </a:moveTo>
                <a:cubicBezTo>
                  <a:pt x="32" y="1031"/>
                  <a:pt x="64" y="887"/>
                  <a:pt x="96" y="791"/>
                </a:cubicBezTo>
                <a:cubicBezTo>
                  <a:pt x="128" y="695"/>
                  <a:pt x="112" y="655"/>
                  <a:pt x="192" y="599"/>
                </a:cubicBezTo>
                <a:cubicBezTo>
                  <a:pt x="272" y="543"/>
                  <a:pt x="440" y="495"/>
                  <a:pt x="576" y="455"/>
                </a:cubicBezTo>
                <a:cubicBezTo>
                  <a:pt x="712" y="415"/>
                  <a:pt x="912" y="399"/>
                  <a:pt x="1008" y="359"/>
                </a:cubicBezTo>
                <a:cubicBezTo>
                  <a:pt x="1104" y="319"/>
                  <a:pt x="1096" y="271"/>
                  <a:pt x="1152" y="215"/>
                </a:cubicBezTo>
                <a:cubicBezTo>
                  <a:pt x="1208" y="159"/>
                  <a:pt x="1218" y="0"/>
                  <a:pt x="1344" y="23"/>
                </a:cubicBezTo>
                <a:cubicBezTo>
                  <a:pt x="1470" y="46"/>
                  <a:pt x="1846" y="260"/>
                  <a:pt x="1910" y="356"/>
                </a:cubicBezTo>
                <a:cubicBezTo>
                  <a:pt x="1974" y="452"/>
                  <a:pt x="1790" y="511"/>
                  <a:pt x="1728" y="599"/>
                </a:cubicBezTo>
                <a:cubicBezTo>
                  <a:pt x="1666" y="687"/>
                  <a:pt x="1600" y="823"/>
                  <a:pt x="1536" y="887"/>
                </a:cubicBezTo>
                <a:cubicBezTo>
                  <a:pt x="1472" y="951"/>
                  <a:pt x="1408" y="935"/>
                  <a:pt x="1344" y="983"/>
                </a:cubicBezTo>
                <a:cubicBezTo>
                  <a:pt x="1280" y="1031"/>
                  <a:pt x="1216" y="1175"/>
                  <a:pt x="1152" y="1175"/>
                </a:cubicBezTo>
                <a:cubicBezTo>
                  <a:pt x="1088" y="1175"/>
                  <a:pt x="1024" y="983"/>
                  <a:pt x="960" y="983"/>
                </a:cubicBezTo>
                <a:cubicBezTo>
                  <a:pt x="896" y="983"/>
                  <a:pt x="768" y="1111"/>
                  <a:pt x="768" y="1175"/>
                </a:cubicBezTo>
                <a:cubicBezTo>
                  <a:pt x="768" y="1239"/>
                  <a:pt x="912" y="1327"/>
                  <a:pt x="960" y="1367"/>
                </a:cubicBezTo>
                <a:cubicBezTo>
                  <a:pt x="1008" y="1407"/>
                  <a:pt x="1024" y="1415"/>
                  <a:pt x="1056" y="1415"/>
                </a:cubicBezTo>
                <a:cubicBezTo>
                  <a:pt x="1088" y="1415"/>
                  <a:pt x="1104" y="1391"/>
                  <a:pt x="1152" y="1367"/>
                </a:cubicBezTo>
                <a:cubicBezTo>
                  <a:pt x="1200" y="1343"/>
                  <a:pt x="1256" y="1271"/>
                  <a:pt x="1344" y="1271"/>
                </a:cubicBezTo>
                <a:cubicBezTo>
                  <a:pt x="1432" y="1271"/>
                  <a:pt x="1600" y="1311"/>
                  <a:pt x="1680" y="1367"/>
                </a:cubicBezTo>
                <a:cubicBezTo>
                  <a:pt x="1760" y="1423"/>
                  <a:pt x="1776" y="1535"/>
                  <a:pt x="1824" y="1607"/>
                </a:cubicBezTo>
                <a:cubicBezTo>
                  <a:pt x="1872" y="1679"/>
                  <a:pt x="1920" y="1739"/>
                  <a:pt x="1968" y="1799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34" name="Text Box 194"/>
          <p:cNvSpPr txBox="1">
            <a:spLocks noChangeArrowheads="1"/>
          </p:cNvSpPr>
          <p:nvPr/>
        </p:nvSpPr>
        <p:spPr bwMode="auto">
          <a:xfrm>
            <a:off x="304800" y="2971800"/>
            <a:ext cx="3200400" cy="294163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Arial" charset="0"/>
              </a:rPr>
              <a:t>Red:</a:t>
            </a:r>
          </a:p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3333FF"/>
                </a:solidFill>
                <a:latin typeface="Arial" charset="0"/>
              </a:rPr>
              <a:t>Blue:</a:t>
            </a:r>
          </a:p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8000"/>
                </a:solidFill>
                <a:latin typeface="Arial" charset="0"/>
              </a:rPr>
              <a:t>Green:</a:t>
            </a:r>
          </a:p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660066"/>
                </a:solidFill>
                <a:latin typeface="Arial" charset="0"/>
              </a:rPr>
              <a:t>Purple:</a:t>
            </a:r>
          </a:p>
          <a:p>
            <a:pPr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2x + 5y = 10:</a:t>
            </a:r>
          </a:p>
          <a:p>
            <a:pPr>
              <a:spcBef>
                <a:spcPct val="50000"/>
              </a:spcBef>
            </a:pPr>
            <a:endParaRPr lang="en-US" sz="1600" b="1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y = 4 – x</a:t>
            </a:r>
            <a:r>
              <a:rPr lang="en-US" sz="1600" b="1" baseline="30000">
                <a:latin typeface="Arial" charset="0"/>
              </a:rPr>
              <a:t>2</a:t>
            </a:r>
            <a:r>
              <a:rPr lang="en-US" sz="1600" b="1">
                <a:latin typeface="Arial" charset="0"/>
              </a:rPr>
              <a:t>:</a:t>
            </a:r>
          </a:p>
          <a:p>
            <a:pPr>
              <a:spcBef>
                <a:spcPct val="50000"/>
              </a:spcBef>
            </a:pPr>
            <a:endParaRPr lang="en-US" sz="1600" b="1">
              <a:latin typeface="Arial" charset="0"/>
            </a:endParaRPr>
          </a:p>
        </p:txBody>
      </p:sp>
      <p:sp>
        <p:nvSpPr>
          <p:cNvPr id="10435" name="Freeform 195"/>
          <p:cNvSpPr>
            <a:spLocks/>
          </p:cNvSpPr>
          <p:nvPr/>
        </p:nvSpPr>
        <p:spPr bwMode="auto">
          <a:xfrm>
            <a:off x="4800600" y="2971800"/>
            <a:ext cx="1828800" cy="1536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" y="384"/>
              </a:cxn>
              <a:cxn ang="0">
                <a:pos x="144" y="672"/>
              </a:cxn>
              <a:cxn ang="0">
                <a:pos x="336" y="816"/>
              </a:cxn>
              <a:cxn ang="0">
                <a:pos x="576" y="960"/>
              </a:cxn>
              <a:cxn ang="0">
                <a:pos x="864" y="768"/>
              </a:cxn>
              <a:cxn ang="0">
                <a:pos x="1056" y="576"/>
              </a:cxn>
              <a:cxn ang="0">
                <a:pos x="1152" y="0"/>
              </a:cxn>
            </a:cxnLst>
            <a:rect l="0" t="0" r="r" b="b"/>
            <a:pathLst>
              <a:path w="1152" h="968">
                <a:moveTo>
                  <a:pt x="0" y="0"/>
                </a:moveTo>
                <a:cubicBezTo>
                  <a:pt x="12" y="136"/>
                  <a:pt x="24" y="272"/>
                  <a:pt x="48" y="384"/>
                </a:cubicBezTo>
                <a:cubicBezTo>
                  <a:pt x="72" y="496"/>
                  <a:pt x="96" y="600"/>
                  <a:pt x="144" y="672"/>
                </a:cubicBezTo>
                <a:cubicBezTo>
                  <a:pt x="192" y="744"/>
                  <a:pt x="264" y="768"/>
                  <a:pt x="336" y="816"/>
                </a:cubicBezTo>
                <a:cubicBezTo>
                  <a:pt x="408" y="864"/>
                  <a:pt x="488" y="968"/>
                  <a:pt x="576" y="960"/>
                </a:cubicBezTo>
                <a:cubicBezTo>
                  <a:pt x="664" y="952"/>
                  <a:pt x="784" y="832"/>
                  <a:pt x="864" y="768"/>
                </a:cubicBezTo>
                <a:cubicBezTo>
                  <a:pt x="944" y="704"/>
                  <a:pt x="1008" y="704"/>
                  <a:pt x="1056" y="576"/>
                </a:cubicBezTo>
                <a:cubicBezTo>
                  <a:pt x="1104" y="448"/>
                  <a:pt x="1128" y="224"/>
                  <a:pt x="1152" y="0"/>
                </a:cubicBezTo>
              </a:path>
            </a:pathLst>
          </a:custGeom>
          <a:noFill/>
          <a:ln w="38100" cmpd="sng">
            <a:solidFill>
              <a:srgbClr val="660066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36" name="Rectangle 196"/>
          <p:cNvSpPr>
            <a:spLocks noChangeArrowheads="1"/>
          </p:cNvSpPr>
          <p:nvPr/>
        </p:nvSpPr>
        <p:spPr bwMode="auto">
          <a:xfrm>
            <a:off x="76200" y="6096000"/>
            <a:ext cx="396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kumimoji="1" lang="en-US" sz="1600">
                <a:latin typeface="Arial" charset="0"/>
              </a:rPr>
              <a:t>Bonus: At what points do the blue and green graph intersect each other?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10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10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1000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000"/>
                                        <p:tgtEl>
                                          <p:spTgt spid="1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1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1000"/>
                                        <p:tgtEl>
                                          <p:spTgt spid="1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1000"/>
                                        <p:tgtEl>
                                          <p:spTgt spid="1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1000"/>
                                        <p:tgtEl>
                                          <p:spTgt spid="1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1000"/>
                                        <p:tgtEl>
                                          <p:spTgt spid="1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1000"/>
                                        <p:tgtEl>
                                          <p:spTgt spid="1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1000"/>
                                        <p:tgtEl>
                                          <p:spTgt spid="1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1000"/>
                                        <p:tgtEl>
                                          <p:spTgt spid="10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1000"/>
                                        <p:tgtEl>
                                          <p:spTgt spid="1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1000"/>
                                        <p:tgtEl>
                                          <p:spTgt spid="1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1000"/>
                                        <p:tgtEl>
                                          <p:spTgt spid="10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1000"/>
                                        <p:tgtEl>
                                          <p:spTgt spid="10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1000"/>
                                        <p:tgtEl>
                                          <p:spTgt spid="10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1000"/>
                                        <p:tgtEl>
                                          <p:spTgt spid="10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1000"/>
                                        <p:tgtEl>
                                          <p:spTgt spid="10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1000"/>
                                        <p:tgtEl>
                                          <p:spTgt spid="10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1000"/>
                                        <p:tgtEl>
                                          <p:spTgt spid="10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1000"/>
                                        <p:tgtEl>
                                          <p:spTgt spid="10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1000"/>
                                        <p:tgtEl>
                                          <p:spTgt spid="10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1000"/>
                                        <p:tgtEl>
                                          <p:spTgt spid="10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1000"/>
                                        <p:tgtEl>
                                          <p:spTgt spid="10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1000"/>
                                        <p:tgtEl>
                                          <p:spTgt spid="10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1000"/>
                                        <p:tgtEl>
                                          <p:spTgt spid="1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1000"/>
                                        <p:tgtEl>
                                          <p:spTgt spid="10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1000"/>
                                        <p:tgtEl>
                                          <p:spTgt spid="10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1000"/>
                                        <p:tgtEl>
                                          <p:spTgt spid="10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1000"/>
                                        <p:tgtEl>
                                          <p:spTgt spid="10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1000"/>
                                        <p:tgtEl>
                                          <p:spTgt spid="10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1000"/>
                                        <p:tgtEl>
                                          <p:spTgt spid="10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1000"/>
                                        <p:tgtEl>
                                          <p:spTgt spid="10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1000"/>
                                        <p:tgtEl>
                                          <p:spTgt spid="10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1000"/>
                                        <p:tgtEl>
                                          <p:spTgt spid="10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1000"/>
                                        <p:tgtEl>
                                          <p:spTgt spid="10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1000"/>
                                        <p:tgtEl>
                                          <p:spTgt spid="10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500"/>
                            </p:stCondLst>
                            <p:childTnLst>
                              <p:par>
                                <p:cTn id="1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10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104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"/>
                            </p:stCondLst>
                            <p:childTnLst>
                              <p:par>
                                <p:cTn id="1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1000"/>
                                        <p:tgtEl>
                                          <p:spTgt spid="10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10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10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104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"/>
                            </p:stCondLst>
                            <p:childTnLst>
                              <p:par>
                                <p:cTn id="1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1000"/>
                                        <p:tgtEl>
                                          <p:spTgt spid="10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104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00"/>
                            </p:stCondLst>
                            <p:childTnLst>
                              <p:par>
                                <p:cTn id="196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1000"/>
                                        <p:tgtEl>
                                          <p:spTgt spid="10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2" presetClass="entr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1000"/>
                                        <p:tgtEl>
                                          <p:spTgt spid="10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8" grpId="0" animBg="1"/>
      <p:bldP spid="10279" grpId="0" animBg="1"/>
      <p:bldP spid="10280" grpId="0" animBg="1"/>
      <p:bldP spid="10281" grpId="0" animBg="1"/>
      <p:bldP spid="10282" grpId="0" animBg="1"/>
      <p:bldP spid="10283" grpId="0" animBg="1"/>
      <p:bldP spid="10284" grpId="0" animBg="1"/>
      <p:bldP spid="10285" grpId="0" animBg="1"/>
      <p:bldP spid="10286" grpId="0" animBg="1"/>
      <p:bldP spid="10287" grpId="0" animBg="1"/>
      <p:bldP spid="10288" grpId="0" animBg="1"/>
      <p:bldP spid="10289" grpId="0" animBg="1"/>
      <p:bldP spid="10290" grpId="0" animBg="1"/>
      <p:bldP spid="10291" grpId="0" animBg="1"/>
      <p:bldP spid="10292" grpId="0" animBg="1"/>
      <p:bldP spid="10293" grpId="0" animBg="1"/>
      <p:bldP spid="10294" grpId="0" animBg="1"/>
      <p:bldP spid="10295" grpId="0" animBg="1"/>
      <p:bldP spid="10296" grpId="0"/>
      <p:bldP spid="10297" grpId="0"/>
      <p:bldP spid="10298" grpId="0"/>
      <p:bldP spid="10299" grpId="0"/>
      <p:bldP spid="10300" grpId="0"/>
      <p:bldP spid="10301" grpId="0"/>
      <p:bldP spid="10302" grpId="0"/>
      <p:bldP spid="10303" grpId="0"/>
      <p:bldP spid="10304" grpId="0"/>
      <p:bldP spid="10305" grpId="0"/>
      <p:bldP spid="10306" grpId="0"/>
      <p:bldP spid="10307" grpId="0"/>
      <p:bldP spid="10308" grpId="0"/>
      <p:bldP spid="10309" grpId="0"/>
      <p:bldP spid="10310" grpId="0"/>
      <p:bldP spid="10311" grpId="0"/>
      <p:bldP spid="10321" grpId="0" animBg="1"/>
      <p:bldP spid="10322" grpId="0" animBg="1"/>
      <p:bldP spid="10323" grpId="0" animBg="1"/>
      <p:bldP spid="10324" grpId="0" animBg="1"/>
      <p:bldP spid="10325" grpId="0" animBg="1"/>
      <p:bldP spid="10326" grpId="0" animBg="1"/>
      <p:bldP spid="10327" grpId="0" animBg="1"/>
      <p:bldP spid="10328" grpId="0" animBg="1"/>
      <p:bldP spid="10329" grpId="0"/>
      <p:bldP spid="10330" grpId="0"/>
      <p:bldP spid="10331" grpId="0"/>
      <p:bldP spid="10332" grpId="0"/>
      <p:bldP spid="10333" grpId="0"/>
      <p:bldP spid="10334" grpId="0"/>
      <p:bldP spid="10335" grpId="0"/>
      <p:bldP spid="10336" grpId="0"/>
      <p:bldP spid="10431" grpId="0" animBg="1"/>
      <p:bldP spid="10431" grpId="1" animBg="1"/>
      <p:bldP spid="10432" grpId="0" animBg="1"/>
      <p:bldP spid="10432" grpId="1" animBg="1"/>
      <p:bldP spid="10432" grpId="2" animBg="1"/>
      <p:bldP spid="10433" grpId="0" animBg="1"/>
      <p:bldP spid="10433" grpId="1" animBg="1"/>
      <p:bldP spid="10433" grpId="2" animBg="1"/>
      <p:bldP spid="10434" grpId="0" animBg="1"/>
      <p:bldP spid="10435" grpId="0" animBg="1"/>
      <p:bldP spid="1043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0813" y="0"/>
            <a:ext cx="7772400" cy="631825"/>
          </a:xfrm>
        </p:spPr>
        <p:txBody>
          <a:bodyPr/>
          <a:lstStyle/>
          <a:p>
            <a:r>
              <a:rPr lang="en-US"/>
              <a:t>Interpreting Graphs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7772400" cy="914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1800" dirty="0"/>
              <a:t>Line graphs are often used to show trends over time or a range</a:t>
            </a:r>
          </a:p>
          <a:p>
            <a:pPr>
              <a:lnSpc>
                <a:spcPct val="85000"/>
              </a:lnSpc>
            </a:pPr>
            <a:r>
              <a:rPr lang="en-US" sz="1800" dirty="0"/>
              <a:t>By identifying points on line graphs and their coordinates, you can interpret specific information given in the graph</a:t>
            </a:r>
            <a:endParaRPr lang="en-US" sz="1600" dirty="0"/>
          </a:p>
        </p:txBody>
      </p:sp>
      <p:sp>
        <p:nvSpPr>
          <p:cNvPr id="12490" name="Rectangle 202"/>
          <p:cNvSpPr>
            <a:spLocks noChangeArrowheads="1"/>
          </p:cNvSpPr>
          <p:nvPr/>
        </p:nvSpPr>
        <p:spPr bwMode="auto">
          <a:xfrm>
            <a:off x="228600" y="2133600"/>
            <a:ext cx="2362200" cy="4597400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  <a:buFont typeface="Arial" charset="0"/>
              <a:buChar char="–"/>
            </a:pPr>
            <a:r>
              <a:rPr kumimoji="1" lang="en-US" sz="1400" b="1" dirty="0">
                <a:solidFill>
                  <a:srgbClr val="4D4D4D"/>
                </a:solidFill>
                <a:latin typeface="Arial" charset="0"/>
              </a:rPr>
              <a:t>  </a:t>
            </a:r>
            <a:r>
              <a:rPr kumimoji="1" lang="en-US" sz="1400" b="1" dirty="0">
                <a:latin typeface="Arial" charset="0"/>
              </a:rPr>
              <a:t>How many rushing yards did the </a:t>
            </a:r>
            <a:r>
              <a:rPr kumimoji="1" lang="en-US" sz="1400" b="1" dirty="0" err="1">
                <a:latin typeface="Arial" charset="0"/>
              </a:rPr>
              <a:t>Hokies</a:t>
            </a:r>
            <a:r>
              <a:rPr kumimoji="1" lang="en-US" sz="1400" b="1" dirty="0">
                <a:latin typeface="Arial" charset="0"/>
              </a:rPr>
              <a:t> have in </a:t>
            </a:r>
            <a:r>
              <a:rPr kumimoji="1" lang="en-US" sz="1400" b="1" dirty="0" smtClean="0">
                <a:latin typeface="Arial" charset="0"/>
              </a:rPr>
              <a:t>2008? </a:t>
            </a:r>
            <a:r>
              <a:rPr kumimoji="1" lang="en-US" sz="1400" b="1" dirty="0">
                <a:latin typeface="Arial" charset="0"/>
              </a:rPr>
              <a:t>In </a:t>
            </a:r>
            <a:r>
              <a:rPr kumimoji="1" lang="en-US" sz="1400" b="1" dirty="0" smtClean="0">
                <a:latin typeface="Arial" charset="0"/>
              </a:rPr>
              <a:t>2012?</a:t>
            </a:r>
            <a:endParaRPr kumimoji="1" lang="en-US" sz="1400" b="1" dirty="0">
              <a:latin typeface="Arial" charset="0"/>
            </a:endParaRPr>
          </a:p>
          <a:p>
            <a:pPr>
              <a:buClr>
                <a:schemeClr val="tx1"/>
              </a:buClr>
              <a:buFont typeface="Arial" charset="0"/>
              <a:buNone/>
            </a:pPr>
            <a:endParaRPr kumimoji="1" lang="en-US" sz="700" b="1" dirty="0">
              <a:latin typeface="Arial" charset="0"/>
            </a:endParaRPr>
          </a:p>
          <a:p>
            <a:pPr>
              <a:buClr>
                <a:schemeClr val="tx1"/>
              </a:buClr>
              <a:buFont typeface="Arial" charset="0"/>
              <a:buChar char="–"/>
            </a:pPr>
            <a:r>
              <a:rPr kumimoji="1" lang="en-US" sz="1400" b="1" dirty="0">
                <a:latin typeface="Arial" charset="0"/>
              </a:rPr>
              <a:t>  How many passing yards did the </a:t>
            </a:r>
            <a:r>
              <a:rPr kumimoji="1" lang="en-US" sz="1400" b="1" dirty="0" err="1">
                <a:latin typeface="Arial" charset="0"/>
              </a:rPr>
              <a:t>Hokies</a:t>
            </a:r>
            <a:r>
              <a:rPr kumimoji="1" lang="en-US" sz="1400" b="1" dirty="0">
                <a:latin typeface="Arial" charset="0"/>
              </a:rPr>
              <a:t> have in </a:t>
            </a:r>
            <a:r>
              <a:rPr kumimoji="1" lang="en-US" sz="1400" b="1" dirty="0" smtClean="0">
                <a:latin typeface="Arial" charset="0"/>
              </a:rPr>
              <a:t>2012?</a:t>
            </a:r>
            <a:endParaRPr kumimoji="1" lang="en-US" sz="1400" b="1" dirty="0">
              <a:latin typeface="Arial" charset="0"/>
            </a:endParaRPr>
          </a:p>
          <a:p>
            <a:pPr>
              <a:buClr>
                <a:schemeClr val="tx1"/>
              </a:buClr>
              <a:buFont typeface="Arial" charset="0"/>
              <a:buNone/>
            </a:pPr>
            <a:endParaRPr kumimoji="1" lang="en-US" sz="700" b="1" dirty="0">
              <a:latin typeface="Arial" charset="0"/>
            </a:endParaRPr>
          </a:p>
          <a:p>
            <a:pPr>
              <a:buClr>
                <a:schemeClr val="tx1"/>
              </a:buClr>
              <a:buFont typeface="Arial" charset="0"/>
              <a:buChar char="–"/>
            </a:pPr>
            <a:r>
              <a:rPr kumimoji="1" lang="en-US" sz="1400" b="1" dirty="0">
                <a:latin typeface="Arial" charset="0"/>
              </a:rPr>
              <a:t> For the period given, what is the biggest total of rushing yards in a season for the </a:t>
            </a:r>
            <a:r>
              <a:rPr kumimoji="1" lang="en-US" sz="1400" b="1" dirty="0" err="1">
                <a:latin typeface="Arial" charset="0"/>
              </a:rPr>
              <a:t>Hokies</a:t>
            </a:r>
            <a:r>
              <a:rPr kumimoji="1" lang="en-US" sz="1400" b="1" dirty="0">
                <a:latin typeface="Arial" charset="0"/>
              </a:rPr>
              <a:t> and in what season?</a:t>
            </a:r>
          </a:p>
          <a:p>
            <a:pPr>
              <a:buClr>
                <a:schemeClr val="tx1"/>
              </a:buClr>
              <a:buFont typeface="Arial" charset="0"/>
              <a:buNone/>
            </a:pPr>
            <a:endParaRPr kumimoji="1" lang="en-US" sz="700" b="1" dirty="0">
              <a:latin typeface="Arial" charset="0"/>
            </a:endParaRPr>
          </a:p>
          <a:p>
            <a:pPr>
              <a:buClr>
                <a:schemeClr val="tx1"/>
              </a:buClr>
              <a:buFont typeface="Arial" charset="0"/>
              <a:buChar char="–"/>
            </a:pPr>
            <a:r>
              <a:rPr kumimoji="1" lang="en-US" sz="1400" b="1" dirty="0">
                <a:latin typeface="Arial" charset="0"/>
              </a:rPr>
              <a:t> Around how many more passing yards did VT have than rushing yards in </a:t>
            </a:r>
            <a:r>
              <a:rPr kumimoji="1" lang="en-US" sz="1400" b="1" dirty="0" smtClean="0">
                <a:latin typeface="Arial" charset="0"/>
              </a:rPr>
              <a:t>2013? </a:t>
            </a:r>
            <a:endParaRPr kumimoji="1" lang="en-US" sz="1400" b="1" dirty="0">
              <a:latin typeface="Arial" charset="0"/>
            </a:endParaRPr>
          </a:p>
          <a:p>
            <a:pPr>
              <a:buClr>
                <a:schemeClr val="tx1"/>
              </a:buClr>
              <a:buFont typeface="Arial" charset="0"/>
              <a:buNone/>
            </a:pPr>
            <a:endParaRPr kumimoji="1" lang="en-US" sz="700" b="1" dirty="0">
              <a:latin typeface="Arial" charset="0"/>
            </a:endParaRPr>
          </a:p>
          <a:p>
            <a:pPr>
              <a:buClr>
                <a:schemeClr val="tx1"/>
              </a:buClr>
              <a:buFont typeface="Arial" charset="0"/>
              <a:buChar char="–"/>
            </a:pPr>
            <a:r>
              <a:rPr kumimoji="1" lang="en-US" sz="1400" b="1" dirty="0">
                <a:latin typeface="Arial" charset="0"/>
              </a:rPr>
              <a:t> How many more yards passing did the </a:t>
            </a:r>
            <a:r>
              <a:rPr kumimoji="1" lang="en-US" sz="1400" b="1" dirty="0" err="1">
                <a:latin typeface="Arial" charset="0"/>
              </a:rPr>
              <a:t>Hokies</a:t>
            </a:r>
            <a:r>
              <a:rPr kumimoji="1" lang="en-US" sz="1400" b="1" dirty="0">
                <a:latin typeface="Arial" charset="0"/>
              </a:rPr>
              <a:t> have in </a:t>
            </a:r>
            <a:r>
              <a:rPr kumimoji="1" lang="en-US" sz="1400" b="1" dirty="0" smtClean="0">
                <a:latin typeface="Arial" charset="0"/>
              </a:rPr>
              <a:t>2010 </a:t>
            </a:r>
            <a:r>
              <a:rPr kumimoji="1" lang="en-US" sz="1400" b="1" dirty="0">
                <a:latin typeface="Arial" charset="0"/>
              </a:rPr>
              <a:t>than the previous season (</a:t>
            </a:r>
            <a:r>
              <a:rPr kumimoji="1" lang="en-US" sz="1400" b="1" dirty="0">
                <a:latin typeface="Arial" charset="0"/>
                <a:sym typeface="Symbol" pitchFamily="18" charset="2"/>
              </a:rPr>
              <a:t>y)</a:t>
            </a:r>
            <a:r>
              <a:rPr kumimoji="1" lang="en-US" sz="1400" b="1" dirty="0">
                <a:latin typeface="Arial" charset="0"/>
              </a:rPr>
              <a:t>?</a:t>
            </a:r>
          </a:p>
        </p:txBody>
      </p:sp>
      <p:sp>
        <p:nvSpPr>
          <p:cNvPr id="12495" name="Text Box 207"/>
          <p:cNvSpPr txBox="1">
            <a:spLocks noChangeArrowheads="1"/>
          </p:cNvSpPr>
          <p:nvPr/>
        </p:nvSpPr>
        <p:spPr bwMode="auto">
          <a:xfrm>
            <a:off x="1066800" y="609600"/>
            <a:ext cx="60960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Book problems: 1, 3, 5, 9, 11, 13, 17, 23, 39, 45, 57</a:t>
            </a: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9886739"/>
              </p:ext>
            </p:extLst>
          </p:nvPr>
        </p:nvGraphicFramePr>
        <p:xfrm>
          <a:off x="2743200" y="2362200"/>
          <a:ext cx="5257800" cy="3956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2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0" grpId="0" animBg="1"/>
    </p:bldLst>
  </p:timing>
</p:sld>
</file>

<file path=ppt/theme/theme1.xml><?xml version="1.0" encoding="utf-8"?>
<a:theme xmlns:a="http://schemas.openxmlformats.org/drawingml/2006/main" name="Rules design template">
  <a:themeElements>
    <a:clrScheme name="Rules design template 1">
      <a:dk1>
        <a:srgbClr val="663300"/>
      </a:dk1>
      <a:lt1>
        <a:srgbClr val="FFF8E2"/>
      </a:lt1>
      <a:dk2>
        <a:srgbClr val="996600"/>
      </a:dk2>
      <a:lt2>
        <a:srgbClr val="DDDDDD"/>
      </a:lt2>
      <a:accent1>
        <a:srgbClr val="92D0A4"/>
      </a:accent1>
      <a:accent2>
        <a:srgbClr val="BDAB71"/>
      </a:accent2>
      <a:accent3>
        <a:srgbClr val="FFFBEE"/>
      </a:accent3>
      <a:accent4>
        <a:srgbClr val="562A00"/>
      </a:accent4>
      <a:accent5>
        <a:srgbClr val="C7E4CF"/>
      </a:accent5>
      <a:accent6>
        <a:srgbClr val="AB9B66"/>
      </a:accent6>
      <a:hlink>
        <a:srgbClr val="FF9999"/>
      </a:hlink>
      <a:folHlink>
        <a:srgbClr val="E5DF94"/>
      </a:folHlink>
    </a:clrScheme>
    <a:fontScheme name="Rules desig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Rules design template 1">
        <a:dk1>
          <a:srgbClr val="663300"/>
        </a:dk1>
        <a:lt1>
          <a:srgbClr val="FFF8E2"/>
        </a:lt1>
        <a:dk2>
          <a:srgbClr val="996600"/>
        </a:dk2>
        <a:lt2>
          <a:srgbClr val="DDDDDD"/>
        </a:lt2>
        <a:accent1>
          <a:srgbClr val="92D0A4"/>
        </a:accent1>
        <a:accent2>
          <a:srgbClr val="BDAB71"/>
        </a:accent2>
        <a:accent3>
          <a:srgbClr val="FFFBEE"/>
        </a:accent3>
        <a:accent4>
          <a:srgbClr val="562A00"/>
        </a:accent4>
        <a:accent5>
          <a:srgbClr val="C7E4CF"/>
        </a:accent5>
        <a:accent6>
          <a:srgbClr val="AB9B66"/>
        </a:accent6>
        <a:hlink>
          <a:srgbClr val="FF9999"/>
        </a:hlink>
        <a:folHlink>
          <a:srgbClr val="E5DF9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les design template 2">
        <a:dk1>
          <a:srgbClr val="663300"/>
        </a:dk1>
        <a:lt1>
          <a:srgbClr val="F8F8F8"/>
        </a:lt1>
        <a:dk2>
          <a:srgbClr val="3366CC"/>
        </a:dk2>
        <a:lt2>
          <a:srgbClr val="CCECFF"/>
        </a:lt2>
        <a:accent1>
          <a:srgbClr val="93C4D0"/>
        </a:accent1>
        <a:accent2>
          <a:srgbClr val="BDAB71"/>
        </a:accent2>
        <a:accent3>
          <a:srgbClr val="FBFBFB"/>
        </a:accent3>
        <a:accent4>
          <a:srgbClr val="562A00"/>
        </a:accent4>
        <a:accent5>
          <a:srgbClr val="C8DEE4"/>
        </a:accent5>
        <a:accent6>
          <a:srgbClr val="AB9B66"/>
        </a:accent6>
        <a:hlink>
          <a:srgbClr val="E6B2BE"/>
        </a:hlink>
        <a:folHlink>
          <a:srgbClr val="E5DF9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les design templat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983</TotalTime>
  <Words>829</Words>
  <Application>Microsoft Office PowerPoint</Application>
  <PresentationFormat>On-screen Show (4:3)</PresentationFormat>
  <Paragraphs>194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Rules design template</vt:lpstr>
      <vt:lpstr>Rectangular Coordinate System</vt:lpstr>
      <vt:lpstr>Quadrants and Finding Coordinates</vt:lpstr>
      <vt:lpstr>Solutions of Equations</vt:lpstr>
      <vt:lpstr>Identifying Intercepts</vt:lpstr>
      <vt:lpstr>Interpreting Graphs</vt:lpstr>
    </vt:vector>
  </TitlesOfParts>
  <Company>Dynetics,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seaver</dc:creator>
  <cp:lastModifiedBy>Seaver, Adrian</cp:lastModifiedBy>
  <cp:revision>56</cp:revision>
  <cp:lastPrinted>1601-01-01T00:00:00Z</cp:lastPrinted>
  <dcterms:created xsi:type="dcterms:W3CDTF">2007-09-20T18:50:32Z</dcterms:created>
  <dcterms:modified xsi:type="dcterms:W3CDTF">2014-01-13T16:56:24Z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TC010690641033</vt:lpwstr>
  </property>
</Properties>
</file>