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68" r:id="rId2"/>
    <p:sldId id="259" r:id="rId3"/>
    <p:sldId id="263" r:id="rId4"/>
    <p:sldId id="265" r:id="rId5"/>
    <p:sldId id="264" r:id="rId6"/>
    <p:sldId id="261" r:id="rId7"/>
    <p:sldId id="266" r:id="rId8"/>
    <p:sldId id="267" r:id="rId9"/>
    <p:sldId id="262" r:id="rId10"/>
    <p:sldId id="269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5F5F5F"/>
    <a:srgbClr val="808080"/>
    <a:srgbClr val="008000"/>
    <a:srgbClr val="660066"/>
    <a:srgbClr val="FFFFFF"/>
    <a:srgbClr val="FF0000"/>
    <a:srgbClr val="4D4D4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6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33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2C7392C-9D4F-4A79-BD48-B96A4A9E6A8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1C5D65-5261-4BD4-BE68-A70EFBB2B6DE}" type="slidenum">
              <a:rPr lang="en-US"/>
              <a:pPr/>
              <a:t>2</a:t>
            </a:fld>
            <a:endParaRPr lang="en-US"/>
          </a:p>
        </p:txBody>
      </p:sp>
      <p:sp>
        <p:nvSpPr>
          <p:cNvPr id="17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63A51F-2EE4-4955-97B1-3FECC8DDB6FC}" type="slidenum">
              <a:rPr lang="en-US"/>
              <a:pPr/>
              <a:t>6</a:t>
            </a:fld>
            <a:endParaRPr lang="en-US"/>
          </a:p>
        </p:txBody>
      </p:sp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AB6E91-F146-4AEF-B5EC-6CBE72DB4030}" type="slidenum">
              <a:rPr lang="en-US"/>
              <a:pPr/>
              <a:t>9</a:t>
            </a:fld>
            <a:endParaRPr lang="en-US"/>
          </a:p>
        </p:txBody>
      </p:sp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2413" cy="6858000"/>
            <a:chOff x="0" y="0"/>
            <a:chExt cx="5759" cy="4320"/>
          </a:xfrm>
        </p:grpSpPr>
        <p:grpSp>
          <p:nvGrpSpPr>
            <p:cNvPr id="3075" name="Group 3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3076" name="Line 4"/>
              <p:cNvSpPr>
                <a:spLocks noChangeShapeType="1"/>
              </p:cNvSpPr>
              <p:nvPr/>
            </p:nvSpPr>
            <p:spPr bwMode="auto">
              <a:xfrm>
                <a:off x="0" y="14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" name="Line 5"/>
              <p:cNvSpPr>
                <a:spLocks noChangeShapeType="1"/>
              </p:cNvSpPr>
              <p:nvPr/>
            </p:nvSpPr>
            <p:spPr bwMode="auto">
              <a:xfrm>
                <a:off x="0" y="33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" name="Line 6"/>
              <p:cNvSpPr>
                <a:spLocks noChangeShapeType="1"/>
              </p:cNvSpPr>
              <p:nvPr/>
            </p:nvSpPr>
            <p:spPr bwMode="auto">
              <a:xfrm>
                <a:off x="0" y="52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" name="Line 7"/>
              <p:cNvSpPr>
                <a:spLocks noChangeShapeType="1"/>
              </p:cNvSpPr>
              <p:nvPr/>
            </p:nvSpPr>
            <p:spPr bwMode="auto">
              <a:xfrm>
                <a:off x="0" y="72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" name="Line 8"/>
              <p:cNvSpPr>
                <a:spLocks noChangeShapeType="1"/>
              </p:cNvSpPr>
              <p:nvPr/>
            </p:nvSpPr>
            <p:spPr bwMode="auto">
              <a:xfrm>
                <a:off x="0" y="91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1" name="Line 9"/>
              <p:cNvSpPr>
                <a:spLocks noChangeShapeType="1"/>
              </p:cNvSpPr>
              <p:nvPr/>
            </p:nvSpPr>
            <p:spPr bwMode="auto">
              <a:xfrm>
                <a:off x="0" y="110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2" name="Line 10"/>
              <p:cNvSpPr>
                <a:spLocks noChangeShapeType="1"/>
              </p:cNvSpPr>
              <p:nvPr/>
            </p:nvSpPr>
            <p:spPr bwMode="auto">
              <a:xfrm>
                <a:off x="0" y="129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3" name="Line 11"/>
              <p:cNvSpPr>
                <a:spLocks noChangeShapeType="1"/>
              </p:cNvSpPr>
              <p:nvPr/>
            </p:nvSpPr>
            <p:spPr bwMode="auto">
              <a:xfrm>
                <a:off x="0" y="148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4" name="Line 12"/>
              <p:cNvSpPr>
                <a:spLocks noChangeShapeType="1"/>
              </p:cNvSpPr>
              <p:nvPr/>
            </p:nvSpPr>
            <p:spPr bwMode="auto">
              <a:xfrm>
                <a:off x="0" y="168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5" name="Line 13"/>
              <p:cNvSpPr>
                <a:spLocks noChangeShapeType="1"/>
              </p:cNvSpPr>
              <p:nvPr/>
            </p:nvSpPr>
            <p:spPr bwMode="auto">
              <a:xfrm>
                <a:off x="0" y="187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6" name="Line 14"/>
              <p:cNvSpPr>
                <a:spLocks noChangeShapeType="1"/>
              </p:cNvSpPr>
              <p:nvPr/>
            </p:nvSpPr>
            <p:spPr bwMode="auto">
              <a:xfrm>
                <a:off x="0" y="206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7" name="Line 15"/>
              <p:cNvSpPr>
                <a:spLocks noChangeShapeType="1"/>
              </p:cNvSpPr>
              <p:nvPr/>
            </p:nvSpPr>
            <p:spPr bwMode="auto">
              <a:xfrm>
                <a:off x="0" y="225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8" name="Line 16"/>
              <p:cNvSpPr>
                <a:spLocks noChangeShapeType="1"/>
              </p:cNvSpPr>
              <p:nvPr/>
            </p:nvSpPr>
            <p:spPr bwMode="auto">
              <a:xfrm>
                <a:off x="0" y="244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9" name="Line 17"/>
              <p:cNvSpPr>
                <a:spLocks noChangeShapeType="1"/>
              </p:cNvSpPr>
              <p:nvPr/>
            </p:nvSpPr>
            <p:spPr bwMode="auto">
              <a:xfrm>
                <a:off x="0" y="264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0" name="Line 18"/>
              <p:cNvSpPr>
                <a:spLocks noChangeShapeType="1"/>
              </p:cNvSpPr>
              <p:nvPr/>
            </p:nvSpPr>
            <p:spPr bwMode="auto">
              <a:xfrm>
                <a:off x="0" y="283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1" name="Line 19"/>
              <p:cNvSpPr>
                <a:spLocks noChangeShapeType="1"/>
              </p:cNvSpPr>
              <p:nvPr/>
            </p:nvSpPr>
            <p:spPr bwMode="auto">
              <a:xfrm>
                <a:off x="0" y="302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2" name="Line 20"/>
              <p:cNvSpPr>
                <a:spLocks noChangeShapeType="1"/>
              </p:cNvSpPr>
              <p:nvPr/>
            </p:nvSpPr>
            <p:spPr bwMode="auto">
              <a:xfrm>
                <a:off x="0" y="321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3" name="Line 21"/>
              <p:cNvSpPr>
                <a:spLocks noChangeShapeType="1"/>
              </p:cNvSpPr>
              <p:nvPr/>
            </p:nvSpPr>
            <p:spPr bwMode="auto">
              <a:xfrm>
                <a:off x="0" y="340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4" name="Line 22"/>
              <p:cNvSpPr>
                <a:spLocks noChangeShapeType="1"/>
              </p:cNvSpPr>
              <p:nvPr/>
            </p:nvSpPr>
            <p:spPr bwMode="auto">
              <a:xfrm>
                <a:off x="0" y="360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5" name="Line 23"/>
              <p:cNvSpPr>
                <a:spLocks noChangeShapeType="1"/>
              </p:cNvSpPr>
              <p:nvPr/>
            </p:nvSpPr>
            <p:spPr bwMode="auto">
              <a:xfrm>
                <a:off x="0" y="379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6" name="Line 24"/>
              <p:cNvSpPr>
                <a:spLocks noChangeShapeType="1"/>
              </p:cNvSpPr>
              <p:nvPr/>
            </p:nvSpPr>
            <p:spPr bwMode="auto">
              <a:xfrm>
                <a:off x="0" y="398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7" name="Line 25"/>
              <p:cNvSpPr>
                <a:spLocks noChangeShapeType="1"/>
              </p:cNvSpPr>
              <p:nvPr/>
            </p:nvSpPr>
            <p:spPr bwMode="auto">
              <a:xfrm>
                <a:off x="0" y="417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8" name="Line 26"/>
              <p:cNvSpPr>
                <a:spLocks noChangeShapeType="1"/>
              </p:cNvSpPr>
              <p:nvPr/>
            </p:nvSpPr>
            <p:spPr bwMode="auto">
              <a:xfrm>
                <a:off x="14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9" name="Line 27"/>
              <p:cNvSpPr>
                <a:spLocks noChangeShapeType="1"/>
              </p:cNvSpPr>
              <p:nvPr/>
            </p:nvSpPr>
            <p:spPr bwMode="auto">
              <a:xfrm>
                <a:off x="33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0" name="Line 28"/>
              <p:cNvSpPr>
                <a:spLocks noChangeShapeType="1"/>
              </p:cNvSpPr>
              <p:nvPr/>
            </p:nvSpPr>
            <p:spPr bwMode="auto">
              <a:xfrm>
                <a:off x="52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1" name="Line 29"/>
              <p:cNvSpPr>
                <a:spLocks noChangeShapeType="1"/>
              </p:cNvSpPr>
              <p:nvPr/>
            </p:nvSpPr>
            <p:spPr bwMode="auto">
              <a:xfrm>
                <a:off x="72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2" name="Line 30"/>
              <p:cNvSpPr>
                <a:spLocks noChangeShapeType="1"/>
              </p:cNvSpPr>
              <p:nvPr/>
            </p:nvSpPr>
            <p:spPr bwMode="auto">
              <a:xfrm>
                <a:off x="91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3" name="Line 31"/>
              <p:cNvSpPr>
                <a:spLocks noChangeShapeType="1"/>
              </p:cNvSpPr>
              <p:nvPr/>
            </p:nvSpPr>
            <p:spPr bwMode="auto">
              <a:xfrm>
                <a:off x="110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4" name="Line 32"/>
              <p:cNvSpPr>
                <a:spLocks noChangeShapeType="1"/>
              </p:cNvSpPr>
              <p:nvPr/>
            </p:nvSpPr>
            <p:spPr bwMode="auto">
              <a:xfrm>
                <a:off x="129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5" name="Line 33"/>
              <p:cNvSpPr>
                <a:spLocks noChangeShapeType="1"/>
              </p:cNvSpPr>
              <p:nvPr/>
            </p:nvSpPr>
            <p:spPr bwMode="auto">
              <a:xfrm>
                <a:off x="148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6" name="Line 34"/>
              <p:cNvSpPr>
                <a:spLocks noChangeShapeType="1"/>
              </p:cNvSpPr>
              <p:nvPr/>
            </p:nvSpPr>
            <p:spPr bwMode="auto">
              <a:xfrm>
                <a:off x="168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7" name="Line 35"/>
              <p:cNvSpPr>
                <a:spLocks noChangeShapeType="1"/>
              </p:cNvSpPr>
              <p:nvPr/>
            </p:nvSpPr>
            <p:spPr bwMode="auto">
              <a:xfrm>
                <a:off x="187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8" name="Line 36"/>
              <p:cNvSpPr>
                <a:spLocks noChangeShapeType="1"/>
              </p:cNvSpPr>
              <p:nvPr/>
            </p:nvSpPr>
            <p:spPr bwMode="auto">
              <a:xfrm>
                <a:off x="206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9" name="Line 37"/>
              <p:cNvSpPr>
                <a:spLocks noChangeShapeType="1"/>
              </p:cNvSpPr>
              <p:nvPr/>
            </p:nvSpPr>
            <p:spPr bwMode="auto">
              <a:xfrm>
                <a:off x="225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0" name="Line 38"/>
              <p:cNvSpPr>
                <a:spLocks noChangeShapeType="1"/>
              </p:cNvSpPr>
              <p:nvPr/>
            </p:nvSpPr>
            <p:spPr bwMode="auto">
              <a:xfrm>
                <a:off x="244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1" name="Line 39"/>
              <p:cNvSpPr>
                <a:spLocks noChangeShapeType="1"/>
              </p:cNvSpPr>
              <p:nvPr/>
            </p:nvSpPr>
            <p:spPr bwMode="auto">
              <a:xfrm>
                <a:off x="264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2" name="Line 40"/>
              <p:cNvSpPr>
                <a:spLocks noChangeShapeType="1"/>
              </p:cNvSpPr>
              <p:nvPr/>
            </p:nvSpPr>
            <p:spPr bwMode="auto">
              <a:xfrm>
                <a:off x="283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3" name="Line 41"/>
              <p:cNvSpPr>
                <a:spLocks noChangeShapeType="1"/>
              </p:cNvSpPr>
              <p:nvPr/>
            </p:nvSpPr>
            <p:spPr bwMode="auto">
              <a:xfrm>
                <a:off x="302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4" name="Line 42"/>
              <p:cNvSpPr>
                <a:spLocks noChangeShapeType="1"/>
              </p:cNvSpPr>
              <p:nvPr/>
            </p:nvSpPr>
            <p:spPr bwMode="auto">
              <a:xfrm>
                <a:off x="321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5" name="Line 43"/>
              <p:cNvSpPr>
                <a:spLocks noChangeShapeType="1"/>
              </p:cNvSpPr>
              <p:nvPr/>
            </p:nvSpPr>
            <p:spPr bwMode="auto">
              <a:xfrm>
                <a:off x="340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6" name="Line 44"/>
              <p:cNvSpPr>
                <a:spLocks noChangeShapeType="1"/>
              </p:cNvSpPr>
              <p:nvPr/>
            </p:nvSpPr>
            <p:spPr bwMode="auto">
              <a:xfrm>
                <a:off x="360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7" name="Line 45"/>
              <p:cNvSpPr>
                <a:spLocks noChangeShapeType="1"/>
              </p:cNvSpPr>
              <p:nvPr/>
            </p:nvSpPr>
            <p:spPr bwMode="auto">
              <a:xfrm>
                <a:off x="379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8" name="Line 46"/>
              <p:cNvSpPr>
                <a:spLocks noChangeShapeType="1"/>
              </p:cNvSpPr>
              <p:nvPr/>
            </p:nvSpPr>
            <p:spPr bwMode="auto">
              <a:xfrm>
                <a:off x="398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9" name="Line 47"/>
              <p:cNvSpPr>
                <a:spLocks noChangeShapeType="1"/>
              </p:cNvSpPr>
              <p:nvPr/>
            </p:nvSpPr>
            <p:spPr bwMode="auto">
              <a:xfrm>
                <a:off x="417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0" name="Line 48"/>
              <p:cNvSpPr>
                <a:spLocks noChangeShapeType="1"/>
              </p:cNvSpPr>
              <p:nvPr/>
            </p:nvSpPr>
            <p:spPr bwMode="auto">
              <a:xfrm>
                <a:off x="436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1" name="Line 49"/>
              <p:cNvSpPr>
                <a:spLocks noChangeShapeType="1"/>
              </p:cNvSpPr>
              <p:nvPr/>
            </p:nvSpPr>
            <p:spPr bwMode="auto">
              <a:xfrm>
                <a:off x="456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2" name="Line 50"/>
              <p:cNvSpPr>
                <a:spLocks noChangeShapeType="1"/>
              </p:cNvSpPr>
              <p:nvPr/>
            </p:nvSpPr>
            <p:spPr bwMode="auto">
              <a:xfrm>
                <a:off x="475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3" name="Line 51"/>
              <p:cNvSpPr>
                <a:spLocks noChangeShapeType="1"/>
              </p:cNvSpPr>
              <p:nvPr/>
            </p:nvSpPr>
            <p:spPr bwMode="auto">
              <a:xfrm>
                <a:off x="494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4" name="Line 52"/>
              <p:cNvSpPr>
                <a:spLocks noChangeShapeType="1"/>
              </p:cNvSpPr>
              <p:nvPr/>
            </p:nvSpPr>
            <p:spPr bwMode="auto">
              <a:xfrm>
                <a:off x="513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5" name="Line 53"/>
              <p:cNvSpPr>
                <a:spLocks noChangeShapeType="1"/>
              </p:cNvSpPr>
              <p:nvPr/>
            </p:nvSpPr>
            <p:spPr bwMode="auto">
              <a:xfrm>
                <a:off x="532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6" name="Line 54"/>
              <p:cNvSpPr>
                <a:spLocks noChangeShapeType="1"/>
              </p:cNvSpPr>
              <p:nvPr/>
            </p:nvSpPr>
            <p:spPr bwMode="auto">
              <a:xfrm>
                <a:off x="552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7" name="Line 55"/>
              <p:cNvSpPr>
                <a:spLocks noChangeShapeType="1"/>
              </p:cNvSpPr>
              <p:nvPr/>
            </p:nvSpPr>
            <p:spPr bwMode="auto">
              <a:xfrm>
                <a:off x="571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3128" name="Picture 56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079" y="0"/>
              <a:ext cx="68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31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2286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14400" y="3581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131" name="Rectangle 59"/>
          <p:cNvSpPr>
            <a:spLocks noGrp="1" noChangeArrowheads="1"/>
          </p:cNvSpPr>
          <p:nvPr>
            <p:ph type="dt" sz="quarter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rgbClr val="663300"/>
                </a:solidFill>
              </a:defRPr>
            </a:lvl1pPr>
          </a:lstStyle>
          <a:p>
            <a:endParaRPr lang="en-US"/>
          </a:p>
        </p:txBody>
      </p:sp>
      <p:sp>
        <p:nvSpPr>
          <p:cNvPr id="3132" name="Rectangle 60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solidFill>
                  <a:srgbClr val="663300"/>
                </a:solidFill>
              </a:defRPr>
            </a:lvl1pPr>
          </a:lstStyle>
          <a:p>
            <a:endParaRPr lang="en-US"/>
          </a:p>
        </p:txBody>
      </p:sp>
      <p:sp>
        <p:nvSpPr>
          <p:cNvPr id="3133" name="Rectangle 6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663300"/>
                </a:solidFill>
              </a:defRPr>
            </a:lvl1pPr>
          </a:lstStyle>
          <a:p>
            <a:fld id="{B85C5477-5D27-461B-B315-C36D868FA8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811818-A94C-44A0-92C1-2C50D764A9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30175"/>
            <a:ext cx="2209800" cy="60420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13" y="130175"/>
            <a:ext cx="6478587" cy="60420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5BF89B-2333-477C-97BA-146640F934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E28DD-D09B-41B7-BA32-1BEEF9C491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1680FF-0525-49B9-8FFF-84075A012D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219200"/>
            <a:ext cx="4343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343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90028C-92B6-413E-A8A0-776C325B58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506A8A-35D6-4612-AEED-0D11AC8771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AEB057-24E3-4A11-9F3D-33D70142E0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7AEA1-6E52-41BA-BA33-3A020ADA7B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0CDCCF-8507-4A3F-A8C2-D935BE3D8A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DC32DB-5313-4737-B827-4A36C0024F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1" name="Group 3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2052" name="Line 4"/>
            <p:cNvSpPr>
              <a:spLocks noChangeShapeType="1"/>
            </p:cNvSpPr>
            <p:nvPr/>
          </p:nvSpPr>
          <p:spPr bwMode="auto">
            <a:xfrm>
              <a:off x="0" y="144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53" name="Line 5"/>
            <p:cNvSpPr>
              <a:spLocks noChangeShapeType="1"/>
            </p:cNvSpPr>
            <p:nvPr/>
          </p:nvSpPr>
          <p:spPr bwMode="auto">
            <a:xfrm>
              <a:off x="0" y="336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54" name="Line 6"/>
            <p:cNvSpPr>
              <a:spLocks noChangeShapeType="1"/>
            </p:cNvSpPr>
            <p:nvPr/>
          </p:nvSpPr>
          <p:spPr bwMode="auto">
            <a:xfrm>
              <a:off x="0" y="528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55" name="Line 7"/>
            <p:cNvSpPr>
              <a:spLocks noChangeShapeType="1"/>
            </p:cNvSpPr>
            <p:nvPr/>
          </p:nvSpPr>
          <p:spPr bwMode="auto">
            <a:xfrm>
              <a:off x="0" y="720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56" name="Line 8"/>
            <p:cNvSpPr>
              <a:spLocks noChangeShapeType="1"/>
            </p:cNvSpPr>
            <p:nvPr/>
          </p:nvSpPr>
          <p:spPr bwMode="auto">
            <a:xfrm>
              <a:off x="0" y="912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57" name="Line 9"/>
            <p:cNvSpPr>
              <a:spLocks noChangeShapeType="1"/>
            </p:cNvSpPr>
            <p:nvPr/>
          </p:nvSpPr>
          <p:spPr bwMode="auto">
            <a:xfrm>
              <a:off x="0" y="1104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Line 10"/>
            <p:cNvSpPr>
              <a:spLocks noChangeShapeType="1"/>
            </p:cNvSpPr>
            <p:nvPr/>
          </p:nvSpPr>
          <p:spPr bwMode="auto">
            <a:xfrm>
              <a:off x="0" y="1296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59" name="Line 11"/>
            <p:cNvSpPr>
              <a:spLocks noChangeShapeType="1"/>
            </p:cNvSpPr>
            <p:nvPr/>
          </p:nvSpPr>
          <p:spPr bwMode="auto">
            <a:xfrm>
              <a:off x="0" y="1488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0" name="Line 12"/>
            <p:cNvSpPr>
              <a:spLocks noChangeShapeType="1"/>
            </p:cNvSpPr>
            <p:nvPr/>
          </p:nvSpPr>
          <p:spPr bwMode="auto">
            <a:xfrm>
              <a:off x="0" y="1680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1" name="Line 13"/>
            <p:cNvSpPr>
              <a:spLocks noChangeShapeType="1"/>
            </p:cNvSpPr>
            <p:nvPr/>
          </p:nvSpPr>
          <p:spPr bwMode="auto">
            <a:xfrm>
              <a:off x="0" y="1872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2" name="Line 14"/>
            <p:cNvSpPr>
              <a:spLocks noChangeShapeType="1"/>
            </p:cNvSpPr>
            <p:nvPr/>
          </p:nvSpPr>
          <p:spPr bwMode="auto">
            <a:xfrm>
              <a:off x="0" y="2064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3" name="Line 15"/>
            <p:cNvSpPr>
              <a:spLocks noChangeShapeType="1"/>
            </p:cNvSpPr>
            <p:nvPr/>
          </p:nvSpPr>
          <p:spPr bwMode="auto">
            <a:xfrm>
              <a:off x="0" y="2256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Line 16"/>
            <p:cNvSpPr>
              <a:spLocks noChangeShapeType="1"/>
            </p:cNvSpPr>
            <p:nvPr/>
          </p:nvSpPr>
          <p:spPr bwMode="auto">
            <a:xfrm>
              <a:off x="0" y="2448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5" name="Line 17"/>
            <p:cNvSpPr>
              <a:spLocks noChangeShapeType="1"/>
            </p:cNvSpPr>
            <p:nvPr/>
          </p:nvSpPr>
          <p:spPr bwMode="auto">
            <a:xfrm>
              <a:off x="0" y="2640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6" name="Line 18"/>
            <p:cNvSpPr>
              <a:spLocks noChangeShapeType="1"/>
            </p:cNvSpPr>
            <p:nvPr/>
          </p:nvSpPr>
          <p:spPr bwMode="auto">
            <a:xfrm>
              <a:off x="0" y="2832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7" name="Line 19"/>
            <p:cNvSpPr>
              <a:spLocks noChangeShapeType="1"/>
            </p:cNvSpPr>
            <p:nvPr/>
          </p:nvSpPr>
          <p:spPr bwMode="auto">
            <a:xfrm>
              <a:off x="0" y="3024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8" name="Line 20"/>
            <p:cNvSpPr>
              <a:spLocks noChangeShapeType="1"/>
            </p:cNvSpPr>
            <p:nvPr/>
          </p:nvSpPr>
          <p:spPr bwMode="auto">
            <a:xfrm>
              <a:off x="0" y="3216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9" name="Line 21"/>
            <p:cNvSpPr>
              <a:spLocks noChangeShapeType="1"/>
            </p:cNvSpPr>
            <p:nvPr/>
          </p:nvSpPr>
          <p:spPr bwMode="auto">
            <a:xfrm>
              <a:off x="0" y="3408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0" name="Line 22"/>
            <p:cNvSpPr>
              <a:spLocks noChangeShapeType="1"/>
            </p:cNvSpPr>
            <p:nvPr/>
          </p:nvSpPr>
          <p:spPr bwMode="auto">
            <a:xfrm>
              <a:off x="0" y="3600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1" name="Line 23"/>
            <p:cNvSpPr>
              <a:spLocks noChangeShapeType="1"/>
            </p:cNvSpPr>
            <p:nvPr/>
          </p:nvSpPr>
          <p:spPr bwMode="auto">
            <a:xfrm>
              <a:off x="0" y="3792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2" name="Line 24"/>
            <p:cNvSpPr>
              <a:spLocks noChangeShapeType="1"/>
            </p:cNvSpPr>
            <p:nvPr/>
          </p:nvSpPr>
          <p:spPr bwMode="auto">
            <a:xfrm>
              <a:off x="0" y="3984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3" name="Line 25"/>
            <p:cNvSpPr>
              <a:spLocks noChangeShapeType="1"/>
            </p:cNvSpPr>
            <p:nvPr/>
          </p:nvSpPr>
          <p:spPr bwMode="auto">
            <a:xfrm>
              <a:off x="0" y="4176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4" name="Line 26"/>
            <p:cNvSpPr>
              <a:spLocks noChangeShapeType="1"/>
            </p:cNvSpPr>
            <p:nvPr/>
          </p:nvSpPr>
          <p:spPr bwMode="auto">
            <a:xfrm>
              <a:off x="144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5" name="Line 27"/>
            <p:cNvSpPr>
              <a:spLocks noChangeShapeType="1"/>
            </p:cNvSpPr>
            <p:nvPr/>
          </p:nvSpPr>
          <p:spPr bwMode="auto">
            <a:xfrm>
              <a:off x="336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6" name="Line 28"/>
            <p:cNvSpPr>
              <a:spLocks noChangeShapeType="1"/>
            </p:cNvSpPr>
            <p:nvPr/>
          </p:nvSpPr>
          <p:spPr bwMode="auto">
            <a:xfrm>
              <a:off x="528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7" name="Line 29"/>
            <p:cNvSpPr>
              <a:spLocks noChangeShapeType="1"/>
            </p:cNvSpPr>
            <p:nvPr/>
          </p:nvSpPr>
          <p:spPr bwMode="auto">
            <a:xfrm>
              <a:off x="720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8" name="Line 30"/>
            <p:cNvSpPr>
              <a:spLocks noChangeShapeType="1"/>
            </p:cNvSpPr>
            <p:nvPr/>
          </p:nvSpPr>
          <p:spPr bwMode="auto">
            <a:xfrm>
              <a:off x="912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9" name="Line 31"/>
            <p:cNvSpPr>
              <a:spLocks noChangeShapeType="1"/>
            </p:cNvSpPr>
            <p:nvPr/>
          </p:nvSpPr>
          <p:spPr bwMode="auto">
            <a:xfrm>
              <a:off x="1104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80" name="Line 32"/>
            <p:cNvSpPr>
              <a:spLocks noChangeShapeType="1"/>
            </p:cNvSpPr>
            <p:nvPr/>
          </p:nvSpPr>
          <p:spPr bwMode="auto">
            <a:xfrm>
              <a:off x="1296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81" name="Line 33"/>
            <p:cNvSpPr>
              <a:spLocks noChangeShapeType="1"/>
            </p:cNvSpPr>
            <p:nvPr/>
          </p:nvSpPr>
          <p:spPr bwMode="auto">
            <a:xfrm>
              <a:off x="1488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82" name="Line 34"/>
            <p:cNvSpPr>
              <a:spLocks noChangeShapeType="1"/>
            </p:cNvSpPr>
            <p:nvPr/>
          </p:nvSpPr>
          <p:spPr bwMode="auto">
            <a:xfrm>
              <a:off x="1680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83" name="Line 35"/>
            <p:cNvSpPr>
              <a:spLocks noChangeShapeType="1"/>
            </p:cNvSpPr>
            <p:nvPr/>
          </p:nvSpPr>
          <p:spPr bwMode="auto">
            <a:xfrm>
              <a:off x="1872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84" name="Line 36"/>
            <p:cNvSpPr>
              <a:spLocks noChangeShapeType="1"/>
            </p:cNvSpPr>
            <p:nvPr/>
          </p:nvSpPr>
          <p:spPr bwMode="auto">
            <a:xfrm>
              <a:off x="2064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85" name="Line 37"/>
            <p:cNvSpPr>
              <a:spLocks noChangeShapeType="1"/>
            </p:cNvSpPr>
            <p:nvPr/>
          </p:nvSpPr>
          <p:spPr bwMode="auto">
            <a:xfrm>
              <a:off x="2256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86" name="Line 38"/>
            <p:cNvSpPr>
              <a:spLocks noChangeShapeType="1"/>
            </p:cNvSpPr>
            <p:nvPr/>
          </p:nvSpPr>
          <p:spPr bwMode="auto">
            <a:xfrm>
              <a:off x="2448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87" name="Line 39"/>
            <p:cNvSpPr>
              <a:spLocks noChangeShapeType="1"/>
            </p:cNvSpPr>
            <p:nvPr/>
          </p:nvSpPr>
          <p:spPr bwMode="auto">
            <a:xfrm>
              <a:off x="2640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88" name="Line 40"/>
            <p:cNvSpPr>
              <a:spLocks noChangeShapeType="1"/>
            </p:cNvSpPr>
            <p:nvPr/>
          </p:nvSpPr>
          <p:spPr bwMode="auto">
            <a:xfrm>
              <a:off x="2832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89" name="Line 41"/>
            <p:cNvSpPr>
              <a:spLocks noChangeShapeType="1"/>
            </p:cNvSpPr>
            <p:nvPr/>
          </p:nvSpPr>
          <p:spPr bwMode="auto">
            <a:xfrm>
              <a:off x="3024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90" name="Line 42"/>
            <p:cNvSpPr>
              <a:spLocks noChangeShapeType="1"/>
            </p:cNvSpPr>
            <p:nvPr/>
          </p:nvSpPr>
          <p:spPr bwMode="auto">
            <a:xfrm>
              <a:off x="3216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91" name="Line 43"/>
            <p:cNvSpPr>
              <a:spLocks noChangeShapeType="1"/>
            </p:cNvSpPr>
            <p:nvPr/>
          </p:nvSpPr>
          <p:spPr bwMode="auto">
            <a:xfrm>
              <a:off x="3408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92" name="Line 44"/>
            <p:cNvSpPr>
              <a:spLocks noChangeShapeType="1"/>
            </p:cNvSpPr>
            <p:nvPr/>
          </p:nvSpPr>
          <p:spPr bwMode="auto">
            <a:xfrm>
              <a:off x="3600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93" name="Line 45"/>
            <p:cNvSpPr>
              <a:spLocks noChangeShapeType="1"/>
            </p:cNvSpPr>
            <p:nvPr/>
          </p:nvSpPr>
          <p:spPr bwMode="auto">
            <a:xfrm>
              <a:off x="3792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94" name="Line 46"/>
            <p:cNvSpPr>
              <a:spLocks noChangeShapeType="1"/>
            </p:cNvSpPr>
            <p:nvPr/>
          </p:nvSpPr>
          <p:spPr bwMode="auto">
            <a:xfrm>
              <a:off x="3984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95" name="Line 47"/>
            <p:cNvSpPr>
              <a:spLocks noChangeShapeType="1"/>
            </p:cNvSpPr>
            <p:nvPr/>
          </p:nvSpPr>
          <p:spPr bwMode="auto">
            <a:xfrm>
              <a:off x="4176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96" name="Line 48"/>
            <p:cNvSpPr>
              <a:spLocks noChangeShapeType="1"/>
            </p:cNvSpPr>
            <p:nvPr/>
          </p:nvSpPr>
          <p:spPr bwMode="auto">
            <a:xfrm>
              <a:off x="4368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97" name="Line 49"/>
            <p:cNvSpPr>
              <a:spLocks noChangeShapeType="1"/>
            </p:cNvSpPr>
            <p:nvPr/>
          </p:nvSpPr>
          <p:spPr bwMode="auto">
            <a:xfrm>
              <a:off x="4560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98" name="Line 50"/>
            <p:cNvSpPr>
              <a:spLocks noChangeShapeType="1"/>
            </p:cNvSpPr>
            <p:nvPr/>
          </p:nvSpPr>
          <p:spPr bwMode="auto">
            <a:xfrm>
              <a:off x="4752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99" name="Line 51"/>
            <p:cNvSpPr>
              <a:spLocks noChangeShapeType="1"/>
            </p:cNvSpPr>
            <p:nvPr/>
          </p:nvSpPr>
          <p:spPr bwMode="auto">
            <a:xfrm>
              <a:off x="4944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00" name="Line 52"/>
            <p:cNvSpPr>
              <a:spLocks noChangeShapeType="1"/>
            </p:cNvSpPr>
            <p:nvPr/>
          </p:nvSpPr>
          <p:spPr bwMode="auto">
            <a:xfrm>
              <a:off x="5136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01" name="Line 53"/>
            <p:cNvSpPr>
              <a:spLocks noChangeShapeType="1"/>
            </p:cNvSpPr>
            <p:nvPr/>
          </p:nvSpPr>
          <p:spPr bwMode="auto">
            <a:xfrm>
              <a:off x="5328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02" name="Line 54"/>
            <p:cNvSpPr>
              <a:spLocks noChangeShapeType="1"/>
            </p:cNvSpPr>
            <p:nvPr/>
          </p:nvSpPr>
          <p:spPr bwMode="auto">
            <a:xfrm>
              <a:off x="5520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03" name="Line 55"/>
            <p:cNvSpPr>
              <a:spLocks noChangeShapeType="1"/>
            </p:cNvSpPr>
            <p:nvPr/>
          </p:nvSpPr>
          <p:spPr bwMode="auto">
            <a:xfrm>
              <a:off x="5712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05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150813" y="130175"/>
            <a:ext cx="88407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106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219200"/>
            <a:ext cx="8839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400800"/>
            <a:ext cx="1905000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n-US"/>
          </a:p>
        </p:txBody>
      </p:sp>
      <p:sp>
        <p:nvSpPr>
          <p:cNvPr id="21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381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n-US"/>
          </a:p>
        </p:txBody>
      </p:sp>
      <p:sp>
        <p:nvSpPr>
          <p:cNvPr id="21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324600"/>
            <a:ext cx="1905000" cy="381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A3CD1A45-3E92-446D-9DBF-E1228E04C66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110" name="Line 62"/>
          <p:cNvSpPr>
            <a:spLocks noChangeShapeType="1"/>
          </p:cNvSpPr>
          <p:nvPr/>
        </p:nvSpPr>
        <p:spPr bwMode="auto">
          <a:xfrm>
            <a:off x="228600" y="990600"/>
            <a:ext cx="8915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Graphs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304800" y="1797050"/>
            <a:ext cx="47244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tIns="0" bIns="0" anchor="ctr">
            <a:spAutoFit/>
          </a:bodyPr>
          <a:lstStyle/>
          <a:p>
            <a:pPr marL="225425" indent="-225425">
              <a:buFont typeface="Symbol" pitchFamily="18" charset="2"/>
              <a:buChar char=""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  Let’s examine the graphs of some common and basic functions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>
            <a:off x="6934200" y="2362200"/>
            <a:ext cx="0" cy="426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>
            <a:off x="4876800" y="44958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42" name="Line 6"/>
          <p:cNvSpPr>
            <a:spLocks noChangeShapeType="1"/>
          </p:cNvSpPr>
          <p:nvPr/>
        </p:nvSpPr>
        <p:spPr bwMode="auto">
          <a:xfrm>
            <a:off x="72390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>
            <a:off x="75438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44" name="Line 8"/>
          <p:cNvSpPr>
            <a:spLocks noChangeShapeType="1"/>
          </p:cNvSpPr>
          <p:nvPr/>
        </p:nvSpPr>
        <p:spPr bwMode="auto">
          <a:xfrm>
            <a:off x="78486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>
            <a:off x="81534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46" name="Line 10"/>
          <p:cNvSpPr>
            <a:spLocks noChangeShapeType="1"/>
          </p:cNvSpPr>
          <p:nvPr/>
        </p:nvSpPr>
        <p:spPr bwMode="auto">
          <a:xfrm>
            <a:off x="66294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>
            <a:off x="63246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>
            <a:off x="60198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>
            <a:off x="57150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>
            <a:off x="6858000" y="4800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>
            <a:off x="6858000" y="5105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>
            <a:off x="6858000" y="5410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>
            <a:off x="6858000" y="5715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>
            <a:off x="6858000" y="4191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55" name="Line 19"/>
          <p:cNvSpPr>
            <a:spLocks noChangeShapeType="1"/>
          </p:cNvSpPr>
          <p:nvPr/>
        </p:nvSpPr>
        <p:spPr bwMode="auto">
          <a:xfrm>
            <a:off x="6858000" y="3886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56" name="Line 20"/>
          <p:cNvSpPr>
            <a:spLocks noChangeShapeType="1"/>
          </p:cNvSpPr>
          <p:nvPr/>
        </p:nvSpPr>
        <p:spPr bwMode="auto">
          <a:xfrm>
            <a:off x="6858000" y="3581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57" name="Line 21"/>
          <p:cNvSpPr>
            <a:spLocks noChangeShapeType="1"/>
          </p:cNvSpPr>
          <p:nvPr/>
        </p:nvSpPr>
        <p:spPr bwMode="auto">
          <a:xfrm>
            <a:off x="6858000" y="3276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58" name="Text Box 22"/>
          <p:cNvSpPr txBox="1">
            <a:spLocks noChangeArrowheads="1"/>
          </p:cNvSpPr>
          <p:nvPr/>
        </p:nvSpPr>
        <p:spPr bwMode="auto">
          <a:xfrm>
            <a:off x="71628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39959" name="Text Box 23"/>
          <p:cNvSpPr txBox="1">
            <a:spLocks noChangeArrowheads="1"/>
          </p:cNvSpPr>
          <p:nvPr/>
        </p:nvSpPr>
        <p:spPr bwMode="auto">
          <a:xfrm>
            <a:off x="74676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39960" name="Text Box 24"/>
          <p:cNvSpPr txBox="1">
            <a:spLocks noChangeArrowheads="1"/>
          </p:cNvSpPr>
          <p:nvPr/>
        </p:nvSpPr>
        <p:spPr bwMode="auto">
          <a:xfrm>
            <a:off x="77724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39961" name="Text Box 25"/>
          <p:cNvSpPr txBox="1">
            <a:spLocks noChangeArrowheads="1"/>
          </p:cNvSpPr>
          <p:nvPr/>
        </p:nvSpPr>
        <p:spPr bwMode="auto">
          <a:xfrm>
            <a:off x="80772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39962" name="Text Box 26"/>
          <p:cNvSpPr txBox="1">
            <a:spLocks noChangeArrowheads="1"/>
          </p:cNvSpPr>
          <p:nvPr/>
        </p:nvSpPr>
        <p:spPr bwMode="auto">
          <a:xfrm>
            <a:off x="7010400" y="4724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39963" name="Text Box 27"/>
          <p:cNvSpPr txBox="1">
            <a:spLocks noChangeArrowheads="1"/>
          </p:cNvSpPr>
          <p:nvPr/>
        </p:nvSpPr>
        <p:spPr bwMode="auto">
          <a:xfrm>
            <a:off x="7010400" y="5029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39964" name="Text Box 28"/>
          <p:cNvSpPr txBox="1">
            <a:spLocks noChangeArrowheads="1"/>
          </p:cNvSpPr>
          <p:nvPr/>
        </p:nvSpPr>
        <p:spPr bwMode="auto">
          <a:xfrm>
            <a:off x="7010400" y="5334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39965" name="Text Box 29"/>
          <p:cNvSpPr txBox="1">
            <a:spLocks noChangeArrowheads="1"/>
          </p:cNvSpPr>
          <p:nvPr/>
        </p:nvSpPr>
        <p:spPr bwMode="auto">
          <a:xfrm>
            <a:off x="7010400" y="56388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39966" name="Text Box 30"/>
          <p:cNvSpPr txBox="1">
            <a:spLocks noChangeArrowheads="1"/>
          </p:cNvSpPr>
          <p:nvPr/>
        </p:nvSpPr>
        <p:spPr bwMode="auto">
          <a:xfrm>
            <a:off x="7010400" y="41148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39967" name="Text Box 31"/>
          <p:cNvSpPr txBox="1">
            <a:spLocks noChangeArrowheads="1"/>
          </p:cNvSpPr>
          <p:nvPr/>
        </p:nvSpPr>
        <p:spPr bwMode="auto">
          <a:xfrm>
            <a:off x="7010400" y="3810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39968" name="Text Box 32"/>
          <p:cNvSpPr txBox="1">
            <a:spLocks noChangeArrowheads="1"/>
          </p:cNvSpPr>
          <p:nvPr/>
        </p:nvSpPr>
        <p:spPr bwMode="auto">
          <a:xfrm>
            <a:off x="7010400" y="3505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39969" name="Text Box 33"/>
          <p:cNvSpPr txBox="1">
            <a:spLocks noChangeArrowheads="1"/>
          </p:cNvSpPr>
          <p:nvPr/>
        </p:nvSpPr>
        <p:spPr bwMode="auto">
          <a:xfrm>
            <a:off x="7010400" y="3200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39970" name="Text Box 34"/>
          <p:cNvSpPr txBox="1">
            <a:spLocks noChangeArrowheads="1"/>
          </p:cNvSpPr>
          <p:nvPr/>
        </p:nvSpPr>
        <p:spPr bwMode="auto">
          <a:xfrm>
            <a:off x="64770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39971" name="Text Box 35"/>
          <p:cNvSpPr txBox="1">
            <a:spLocks noChangeArrowheads="1"/>
          </p:cNvSpPr>
          <p:nvPr/>
        </p:nvSpPr>
        <p:spPr bwMode="auto">
          <a:xfrm>
            <a:off x="61722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39972" name="Text Box 36"/>
          <p:cNvSpPr txBox="1">
            <a:spLocks noChangeArrowheads="1"/>
          </p:cNvSpPr>
          <p:nvPr/>
        </p:nvSpPr>
        <p:spPr bwMode="auto">
          <a:xfrm>
            <a:off x="58674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39973" name="Text Box 37"/>
          <p:cNvSpPr txBox="1">
            <a:spLocks noChangeArrowheads="1"/>
          </p:cNvSpPr>
          <p:nvPr/>
        </p:nvSpPr>
        <p:spPr bwMode="auto">
          <a:xfrm>
            <a:off x="55626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39974" name="Line 38"/>
          <p:cNvSpPr>
            <a:spLocks noChangeShapeType="1"/>
          </p:cNvSpPr>
          <p:nvPr/>
        </p:nvSpPr>
        <p:spPr bwMode="auto">
          <a:xfrm>
            <a:off x="84582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75" name="Line 39"/>
          <p:cNvSpPr>
            <a:spLocks noChangeShapeType="1"/>
          </p:cNvSpPr>
          <p:nvPr/>
        </p:nvSpPr>
        <p:spPr bwMode="auto">
          <a:xfrm>
            <a:off x="87630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76" name="Line 40"/>
          <p:cNvSpPr>
            <a:spLocks noChangeShapeType="1"/>
          </p:cNvSpPr>
          <p:nvPr/>
        </p:nvSpPr>
        <p:spPr bwMode="auto">
          <a:xfrm>
            <a:off x="54102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77" name="Line 41"/>
          <p:cNvSpPr>
            <a:spLocks noChangeShapeType="1"/>
          </p:cNvSpPr>
          <p:nvPr/>
        </p:nvSpPr>
        <p:spPr bwMode="auto">
          <a:xfrm>
            <a:off x="51054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78" name="Line 42"/>
          <p:cNvSpPr>
            <a:spLocks noChangeShapeType="1"/>
          </p:cNvSpPr>
          <p:nvPr/>
        </p:nvSpPr>
        <p:spPr bwMode="auto">
          <a:xfrm>
            <a:off x="6858000" y="2971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79" name="Line 43"/>
          <p:cNvSpPr>
            <a:spLocks noChangeShapeType="1"/>
          </p:cNvSpPr>
          <p:nvPr/>
        </p:nvSpPr>
        <p:spPr bwMode="auto">
          <a:xfrm>
            <a:off x="6858000" y="2667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80" name="Line 44"/>
          <p:cNvSpPr>
            <a:spLocks noChangeShapeType="1"/>
          </p:cNvSpPr>
          <p:nvPr/>
        </p:nvSpPr>
        <p:spPr bwMode="auto">
          <a:xfrm>
            <a:off x="6858000" y="6019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81" name="Line 45"/>
          <p:cNvSpPr>
            <a:spLocks noChangeShapeType="1"/>
          </p:cNvSpPr>
          <p:nvPr/>
        </p:nvSpPr>
        <p:spPr bwMode="auto">
          <a:xfrm>
            <a:off x="6858000" y="6324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82" name="Text Box 46"/>
          <p:cNvSpPr txBox="1">
            <a:spLocks noChangeArrowheads="1"/>
          </p:cNvSpPr>
          <p:nvPr/>
        </p:nvSpPr>
        <p:spPr bwMode="auto">
          <a:xfrm>
            <a:off x="83820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39983" name="Text Box 47"/>
          <p:cNvSpPr txBox="1">
            <a:spLocks noChangeArrowheads="1"/>
          </p:cNvSpPr>
          <p:nvPr/>
        </p:nvSpPr>
        <p:spPr bwMode="auto">
          <a:xfrm>
            <a:off x="86868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39984" name="Text Box 48"/>
          <p:cNvSpPr txBox="1">
            <a:spLocks noChangeArrowheads="1"/>
          </p:cNvSpPr>
          <p:nvPr/>
        </p:nvSpPr>
        <p:spPr bwMode="auto">
          <a:xfrm>
            <a:off x="7010400" y="59134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39985" name="Text Box 49"/>
          <p:cNvSpPr txBox="1">
            <a:spLocks noChangeArrowheads="1"/>
          </p:cNvSpPr>
          <p:nvPr/>
        </p:nvSpPr>
        <p:spPr bwMode="auto">
          <a:xfrm>
            <a:off x="7010400" y="62182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39986" name="Text Box 50"/>
          <p:cNvSpPr txBox="1">
            <a:spLocks noChangeArrowheads="1"/>
          </p:cNvSpPr>
          <p:nvPr/>
        </p:nvSpPr>
        <p:spPr bwMode="auto">
          <a:xfrm>
            <a:off x="52578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39987" name="Text Box 51"/>
          <p:cNvSpPr txBox="1">
            <a:spLocks noChangeArrowheads="1"/>
          </p:cNvSpPr>
          <p:nvPr/>
        </p:nvSpPr>
        <p:spPr bwMode="auto">
          <a:xfrm>
            <a:off x="49530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39988" name="Text Box 52"/>
          <p:cNvSpPr txBox="1">
            <a:spLocks noChangeArrowheads="1"/>
          </p:cNvSpPr>
          <p:nvPr/>
        </p:nvSpPr>
        <p:spPr bwMode="auto">
          <a:xfrm>
            <a:off x="7010400" y="28956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39989" name="Text Box 53"/>
          <p:cNvSpPr txBox="1">
            <a:spLocks noChangeArrowheads="1"/>
          </p:cNvSpPr>
          <p:nvPr/>
        </p:nvSpPr>
        <p:spPr bwMode="auto">
          <a:xfrm>
            <a:off x="7010400" y="25908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39990" name="Line 54"/>
          <p:cNvSpPr>
            <a:spLocks noChangeShapeType="1"/>
          </p:cNvSpPr>
          <p:nvPr/>
        </p:nvSpPr>
        <p:spPr bwMode="auto">
          <a:xfrm flipV="1">
            <a:off x="5105400" y="2667000"/>
            <a:ext cx="3657600" cy="3657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91" name="Freeform 55"/>
          <p:cNvSpPr>
            <a:spLocks/>
          </p:cNvSpPr>
          <p:nvPr/>
        </p:nvSpPr>
        <p:spPr bwMode="auto">
          <a:xfrm flipV="1">
            <a:off x="6248400" y="2362200"/>
            <a:ext cx="1371600" cy="2133600"/>
          </a:xfrm>
          <a:custGeom>
            <a:avLst/>
            <a:gdLst/>
            <a:ahLst/>
            <a:cxnLst>
              <a:cxn ang="0">
                <a:pos x="0" y="1344"/>
              </a:cxn>
              <a:cxn ang="0">
                <a:pos x="48" y="768"/>
              </a:cxn>
              <a:cxn ang="0">
                <a:pos x="240" y="192"/>
              </a:cxn>
              <a:cxn ang="0">
                <a:pos x="432" y="0"/>
              </a:cxn>
              <a:cxn ang="0">
                <a:pos x="624" y="192"/>
              </a:cxn>
              <a:cxn ang="0">
                <a:pos x="816" y="768"/>
              </a:cxn>
              <a:cxn ang="0">
                <a:pos x="864" y="1344"/>
              </a:cxn>
            </a:cxnLst>
            <a:rect l="0" t="0" r="r" b="b"/>
            <a:pathLst>
              <a:path w="864" h="1344">
                <a:moveTo>
                  <a:pt x="0" y="1344"/>
                </a:moveTo>
                <a:cubicBezTo>
                  <a:pt x="4" y="1152"/>
                  <a:pt x="8" y="960"/>
                  <a:pt x="48" y="768"/>
                </a:cubicBezTo>
                <a:cubicBezTo>
                  <a:pt x="88" y="576"/>
                  <a:pt x="176" y="320"/>
                  <a:pt x="240" y="192"/>
                </a:cubicBezTo>
                <a:cubicBezTo>
                  <a:pt x="304" y="64"/>
                  <a:pt x="368" y="0"/>
                  <a:pt x="432" y="0"/>
                </a:cubicBezTo>
                <a:cubicBezTo>
                  <a:pt x="496" y="0"/>
                  <a:pt x="560" y="64"/>
                  <a:pt x="624" y="192"/>
                </a:cubicBezTo>
                <a:cubicBezTo>
                  <a:pt x="688" y="320"/>
                  <a:pt x="776" y="576"/>
                  <a:pt x="816" y="768"/>
                </a:cubicBezTo>
                <a:cubicBezTo>
                  <a:pt x="856" y="960"/>
                  <a:pt x="856" y="1248"/>
                  <a:pt x="864" y="1344"/>
                </a:cubicBezTo>
              </a:path>
            </a:pathLst>
          </a:custGeom>
          <a:noFill/>
          <a:ln w="38100" cmpd="sng">
            <a:solidFill>
              <a:srgbClr val="3333FF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92" name="Line 56"/>
          <p:cNvSpPr>
            <a:spLocks noChangeShapeType="1"/>
          </p:cNvSpPr>
          <p:nvPr/>
        </p:nvSpPr>
        <p:spPr bwMode="auto">
          <a:xfrm flipV="1">
            <a:off x="5105400" y="5410200"/>
            <a:ext cx="36576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93" name="Rectangle 57"/>
          <p:cNvSpPr>
            <a:spLocks noChangeArrowheads="1"/>
          </p:cNvSpPr>
          <p:nvPr/>
        </p:nvSpPr>
        <p:spPr bwMode="auto">
          <a:xfrm>
            <a:off x="228600" y="1143000"/>
            <a:ext cx="8763000" cy="5175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tIns="0" bIns="0" anchor="ctr">
            <a:spAutoFit/>
          </a:bodyPr>
          <a:lstStyle/>
          <a:p>
            <a:pPr algn="ctr"/>
            <a:r>
              <a:rPr lang="en-US" sz="1600">
                <a:latin typeface="Comic Sans MS" pitchFamily="66" charset="0"/>
                <a:cs typeface="Times New Roman" pitchFamily="18" charset="0"/>
              </a:rPr>
              <a:t>Knowing the graphical representation of basic functions allows us to make alterations or transformations into similar (but more complicated) functions</a:t>
            </a:r>
            <a:endParaRPr lang="en-US" sz="1600"/>
          </a:p>
        </p:txBody>
      </p:sp>
      <p:sp>
        <p:nvSpPr>
          <p:cNvPr id="39994" name="Rectangle 58"/>
          <p:cNvSpPr>
            <a:spLocks noChangeArrowheads="1"/>
          </p:cNvSpPr>
          <p:nvPr/>
        </p:nvSpPr>
        <p:spPr bwMode="auto">
          <a:xfrm>
            <a:off x="5715000" y="1905000"/>
            <a:ext cx="2439988" cy="333375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40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f(x) = x</a:t>
            </a:r>
            <a:r>
              <a:rPr lang="en-US" sz="140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1400">
                <a:solidFill>
                  <a:srgbClr val="3333FF"/>
                </a:solidFill>
                <a:latin typeface="Comic Sans MS" pitchFamily="66" charset="0"/>
                <a:cs typeface="Times New Roman" pitchFamily="18" charset="0"/>
              </a:rPr>
              <a:t>f(x) = x</a:t>
            </a:r>
            <a:r>
              <a:rPr lang="en-US" sz="1400" baseline="30000">
                <a:solidFill>
                  <a:srgbClr val="3333FF"/>
                </a:solidFill>
                <a:latin typeface="Comic Sans MS" pitchFamily="66" charset="0"/>
                <a:cs typeface="Times New Roman" pitchFamily="18" charset="0"/>
              </a:rPr>
              <a:t>2</a:t>
            </a:r>
            <a:r>
              <a:rPr lang="en-US" sz="140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1400">
                <a:solidFill>
                  <a:srgbClr val="008000"/>
                </a:solidFill>
                <a:latin typeface="Comic Sans MS" pitchFamily="66" charset="0"/>
                <a:cs typeface="Times New Roman" pitchFamily="18" charset="0"/>
              </a:rPr>
              <a:t>f(x) = -3</a:t>
            </a:r>
          </a:p>
        </p:txBody>
      </p:sp>
      <p:graphicFrame>
        <p:nvGraphicFramePr>
          <p:cNvPr id="40080" name="Group 144"/>
          <p:cNvGraphicFramePr>
            <a:graphicFrameLocks noGrp="1"/>
          </p:cNvGraphicFramePr>
          <p:nvPr/>
        </p:nvGraphicFramePr>
        <p:xfrm>
          <a:off x="609600" y="2667000"/>
          <a:ext cx="3962400" cy="2346960"/>
        </p:xfrm>
        <a:graphic>
          <a:graphicData uri="http://schemas.openxmlformats.org/drawingml/2006/table">
            <a:tbl>
              <a:tblPr/>
              <a:tblGrid>
                <a:gridCol w="762000"/>
                <a:gridCol w="1066800"/>
                <a:gridCol w="1066800"/>
                <a:gridCol w="1066800"/>
              </a:tblGrid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f(x) = 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f(x) = x</a:t>
                      </a:r>
                      <a:r>
                        <a:rPr kumimoji="1" lang="en-US" sz="1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f(x) = 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0.5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0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39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500"/>
                                        <p:tgtEl>
                                          <p:spTgt spid="399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39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5" dur="500"/>
                                        <p:tgtEl>
                                          <p:spTgt spid="399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39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4" dur="500"/>
                                        <p:tgtEl>
                                          <p:spTgt spid="399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90" grpId="0" animBg="1"/>
      <p:bldP spid="39990" grpId="1" animBg="1"/>
      <p:bldP spid="39991" grpId="0" animBg="1"/>
      <p:bldP spid="39991" grpId="1" animBg="1"/>
      <p:bldP spid="39992" grpId="0" animBg="1"/>
      <p:bldP spid="39992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8839200" cy="990600"/>
          </a:xfrm>
        </p:spPr>
        <p:txBody>
          <a:bodyPr/>
          <a:lstStyle/>
          <a:p>
            <a:r>
              <a:rPr lang="en-US" sz="1800"/>
              <a:t>These basic transformations can be applied to functions (graphs) individually or in combination with one another</a:t>
            </a:r>
          </a:p>
          <a:p>
            <a:r>
              <a:rPr lang="en-US" sz="1800"/>
              <a:t>Look at a couple of HW exercises as an example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>
            <a:off x="6629400" y="2362200"/>
            <a:ext cx="0" cy="426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4572000" y="44958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38" name="Line 6"/>
          <p:cNvSpPr>
            <a:spLocks noChangeShapeType="1"/>
          </p:cNvSpPr>
          <p:nvPr/>
        </p:nvSpPr>
        <p:spPr bwMode="auto">
          <a:xfrm>
            <a:off x="69342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>
            <a:off x="72390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0" name="Line 8"/>
          <p:cNvSpPr>
            <a:spLocks noChangeShapeType="1"/>
          </p:cNvSpPr>
          <p:nvPr/>
        </p:nvSpPr>
        <p:spPr bwMode="auto">
          <a:xfrm>
            <a:off x="75438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>
            <a:off x="78486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>
            <a:off x="63246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3" name="Line 11"/>
          <p:cNvSpPr>
            <a:spLocks noChangeShapeType="1"/>
          </p:cNvSpPr>
          <p:nvPr/>
        </p:nvSpPr>
        <p:spPr bwMode="auto">
          <a:xfrm>
            <a:off x="60198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4" name="Line 12"/>
          <p:cNvSpPr>
            <a:spLocks noChangeShapeType="1"/>
          </p:cNvSpPr>
          <p:nvPr/>
        </p:nvSpPr>
        <p:spPr bwMode="auto">
          <a:xfrm>
            <a:off x="57150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5" name="Line 13"/>
          <p:cNvSpPr>
            <a:spLocks noChangeShapeType="1"/>
          </p:cNvSpPr>
          <p:nvPr/>
        </p:nvSpPr>
        <p:spPr bwMode="auto">
          <a:xfrm>
            <a:off x="54102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6" name="Line 14"/>
          <p:cNvSpPr>
            <a:spLocks noChangeShapeType="1"/>
          </p:cNvSpPr>
          <p:nvPr/>
        </p:nvSpPr>
        <p:spPr bwMode="auto">
          <a:xfrm>
            <a:off x="6553200" y="4800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7" name="Line 15"/>
          <p:cNvSpPr>
            <a:spLocks noChangeShapeType="1"/>
          </p:cNvSpPr>
          <p:nvPr/>
        </p:nvSpPr>
        <p:spPr bwMode="auto">
          <a:xfrm>
            <a:off x="6553200" y="5105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8" name="Line 16"/>
          <p:cNvSpPr>
            <a:spLocks noChangeShapeType="1"/>
          </p:cNvSpPr>
          <p:nvPr/>
        </p:nvSpPr>
        <p:spPr bwMode="auto">
          <a:xfrm>
            <a:off x="6553200" y="5410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9" name="Line 17"/>
          <p:cNvSpPr>
            <a:spLocks noChangeShapeType="1"/>
          </p:cNvSpPr>
          <p:nvPr/>
        </p:nvSpPr>
        <p:spPr bwMode="auto">
          <a:xfrm>
            <a:off x="6553200" y="5715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50" name="Line 18"/>
          <p:cNvSpPr>
            <a:spLocks noChangeShapeType="1"/>
          </p:cNvSpPr>
          <p:nvPr/>
        </p:nvSpPr>
        <p:spPr bwMode="auto">
          <a:xfrm>
            <a:off x="6553200" y="4191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51" name="Line 19"/>
          <p:cNvSpPr>
            <a:spLocks noChangeShapeType="1"/>
          </p:cNvSpPr>
          <p:nvPr/>
        </p:nvSpPr>
        <p:spPr bwMode="auto">
          <a:xfrm>
            <a:off x="6553200" y="3886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52" name="Line 20"/>
          <p:cNvSpPr>
            <a:spLocks noChangeShapeType="1"/>
          </p:cNvSpPr>
          <p:nvPr/>
        </p:nvSpPr>
        <p:spPr bwMode="auto">
          <a:xfrm>
            <a:off x="6553200" y="3581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53" name="Line 21"/>
          <p:cNvSpPr>
            <a:spLocks noChangeShapeType="1"/>
          </p:cNvSpPr>
          <p:nvPr/>
        </p:nvSpPr>
        <p:spPr bwMode="auto">
          <a:xfrm>
            <a:off x="6553200" y="3276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54" name="Text Box 22"/>
          <p:cNvSpPr txBox="1">
            <a:spLocks noChangeArrowheads="1"/>
          </p:cNvSpPr>
          <p:nvPr/>
        </p:nvSpPr>
        <p:spPr bwMode="auto">
          <a:xfrm>
            <a:off x="68580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44055" name="Text Box 23"/>
          <p:cNvSpPr txBox="1">
            <a:spLocks noChangeArrowheads="1"/>
          </p:cNvSpPr>
          <p:nvPr/>
        </p:nvSpPr>
        <p:spPr bwMode="auto">
          <a:xfrm>
            <a:off x="71628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44056" name="Text Box 24"/>
          <p:cNvSpPr txBox="1">
            <a:spLocks noChangeArrowheads="1"/>
          </p:cNvSpPr>
          <p:nvPr/>
        </p:nvSpPr>
        <p:spPr bwMode="auto">
          <a:xfrm>
            <a:off x="74676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44057" name="Text Box 25"/>
          <p:cNvSpPr txBox="1">
            <a:spLocks noChangeArrowheads="1"/>
          </p:cNvSpPr>
          <p:nvPr/>
        </p:nvSpPr>
        <p:spPr bwMode="auto">
          <a:xfrm>
            <a:off x="77724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44058" name="Text Box 26"/>
          <p:cNvSpPr txBox="1">
            <a:spLocks noChangeArrowheads="1"/>
          </p:cNvSpPr>
          <p:nvPr/>
        </p:nvSpPr>
        <p:spPr bwMode="auto">
          <a:xfrm>
            <a:off x="6705600" y="4724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44059" name="Text Box 27"/>
          <p:cNvSpPr txBox="1">
            <a:spLocks noChangeArrowheads="1"/>
          </p:cNvSpPr>
          <p:nvPr/>
        </p:nvSpPr>
        <p:spPr bwMode="auto">
          <a:xfrm>
            <a:off x="6705600" y="5029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44060" name="Text Box 28"/>
          <p:cNvSpPr txBox="1">
            <a:spLocks noChangeArrowheads="1"/>
          </p:cNvSpPr>
          <p:nvPr/>
        </p:nvSpPr>
        <p:spPr bwMode="auto">
          <a:xfrm>
            <a:off x="6705600" y="5334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44061" name="Text Box 29"/>
          <p:cNvSpPr txBox="1">
            <a:spLocks noChangeArrowheads="1"/>
          </p:cNvSpPr>
          <p:nvPr/>
        </p:nvSpPr>
        <p:spPr bwMode="auto">
          <a:xfrm>
            <a:off x="6705600" y="56388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44062" name="Text Box 30"/>
          <p:cNvSpPr txBox="1">
            <a:spLocks noChangeArrowheads="1"/>
          </p:cNvSpPr>
          <p:nvPr/>
        </p:nvSpPr>
        <p:spPr bwMode="auto">
          <a:xfrm>
            <a:off x="6705600" y="41148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44063" name="Text Box 31"/>
          <p:cNvSpPr txBox="1">
            <a:spLocks noChangeArrowheads="1"/>
          </p:cNvSpPr>
          <p:nvPr/>
        </p:nvSpPr>
        <p:spPr bwMode="auto">
          <a:xfrm>
            <a:off x="6705600" y="3810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44064" name="Text Box 32"/>
          <p:cNvSpPr txBox="1">
            <a:spLocks noChangeArrowheads="1"/>
          </p:cNvSpPr>
          <p:nvPr/>
        </p:nvSpPr>
        <p:spPr bwMode="auto">
          <a:xfrm>
            <a:off x="6705600" y="3505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44065" name="Text Box 33"/>
          <p:cNvSpPr txBox="1">
            <a:spLocks noChangeArrowheads="1"/>
          </p:cNvSpPr>
          <p:nvPr/>
        </p:nvSpPr>
        <p:spPr bwMode="auto">
          <a:xfrm>
            <a:off x="6705600" y="3200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44066" name="Text Box 34"/>
          <p:cNvSpPr txBox="1">
            <a:spLocks noChangeArrowheads="1"/>
          </p:cNvSpPr>
          <p:nvPr/>
        </p:nvSpPr>
        <p:spPr bwMode="auto">
          <a:xfrm>
            <a:off x="61722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44067" name="Text Box 35"/>
          <p:cNvSpPr txBox="1">
            <a:spLocks noChangeArrowheads="1"/>
          </p:cNvSpPr>
          <p:nvPr/>
        </p:nvSpPr>
        <p:spPr bwMode="auto">
          <a:xfrm>
            <a:off x="58674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44068" name="Text Box 36"/>
          <p:cNvSpPr txBox="1">
            <a:spLocks noChangeArrowheads="1"/>
          </p:cNvSpPr>
          <p:nvPr/>
        </p:nvSpPr>
        <p:spPr bwMode="auto">
          <a:xfrm>
            <a:off x="55626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44069" name="Text Box 37"/>
          <p:cNvSpPr txBox="1">
            <a:spLocks noChangeArrowheads="1"/>
          </p:cNvSpPr>
          <p:nvPr/>
        </p:nvSpPr>
        <p:spPr bwMode="auto">
          <a:xfrm>
            <a:off x="52578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44070" name="Line 38"/>
          <p:cNvSpPr>
            <a:spLocks noChangeShapeType="1"/>
          </p:cNvSpPr>
          <p:nvPr/>
        </p:nvSpPr>
        <p:spPr bwMode="auto">
          <a:xfrm>
            <a:off x="81534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71" name="Line 39"/>
          <p:cNvSpPr>
            <a:spLocks noChangeShapeType="1"/>
          </p:cNvSpPr>
          <p:nvPr/>
        </p:nvSpPr>
        <p:spPr bwMode="auto">
          <a:xfrm>
            <a:off x="84582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72" name="Line 40"/>
          <p:cNvSpPr>
            <a:spLocks noChangeShapeType="1"/>
          </p:cNvSpPr>
          <p:nvPr/>
        </p:nvSpPr>
        <p:spPr bwMode="auto">
          <a:xfrm>
            <a:off x="51054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73" name="Line 41"/>
          <p:cNvSpPr>
            <a:spLocks noChangeShapeType="1"/>
          </p:cNvSpPr>
          <p:nvPr/>
        </p:nvSpPr>
        <p:spPr bwMode="auto">
          <a:xfrm>
            <a:off x="48006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74" name="Line 42"/>
          <p:cNvSpPr>
            <a:spLocks noChangeShapeType="1"/>
          </p:cNvSpPr>
          <p:nvPr/>
        </p:nvSpPr>
        <p:spPr bwMode="auto">
          <a:xfrm>
            <a:off x="6553200" y="2971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75" name="Line 43"/>
          <p:cNvSpPr>
            <a:spLocks noChangeShapeType="1"/>
          </p:cNvSpPr>
          <p:nvPr/>
        </p:nvSpPr>
        <p:spPr bwMode="auto">
          <a:xfrm>
            <a:off x="6553200" y="2667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76" name="Line 44"/>
          <p:cNvSpPr>
            <a:spLocks noChangeShapeType="1"/>
          </p:cNvSpPr>
          <p:nvPr/>
        </p:nvSpPr>
        <p:spPr bwMode="auto">
          <a:xfrm>
            <a:off x="6553200" y="6019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77" name="Line 45"/>
          <p:cNvSpPr>
            <a:spLocks noChangeShapeType="1"/>
          </p:cNvSpPr>
          <p:nvPr/>
        </p:nvSpPr>
        <p:spPr bwMode="auto">
          <a:xfrm>
            <a:off x="6553200" y="6324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78" name="Text Box 46"/>
          <p:cNvSpPr txBox="1">
            <a:spLocks noChangeArrowheads="1"/>
          </p:cNvSpPr>
          <p:nvPr/>
        </p:nvSpPr>
        <p:spPr bwMode="auto">
          <a:xfrm>
            <a:off x="80772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44079" name="Text Box 47"/>
          <p:cNvSpPr txBox="1">
            <a:spLocks noChangeArrowheads="1"/>
          </p:cNvSpPr>
          <p:nvPr/>
        </p:nvSpPr>
        <p:spPr bwMode="auto">
          <a:xfrm>
            <a:off x="83820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44080" name="Text Box 48"/>
          <p:cNvSpPr txBox="1">
            <a:spLocks noChangeArrowheads="1"/>
          </p:cNvSpPr>
          <p:nvPr/>
        </p:nvSpPr>
        <p:spPr bwMode="auto">
          <a:xfrm>
            <a:off x="6705600" y="59134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44081" name="Text Box 49"/>
          <p:cNvSpPr txBox="1">
            <a:spLocks noChangeArrowheads="1"/>
          </p:cNvSpPr>
          <p:nvPr/>
        </p:nvSpPr>
        <p:spPr bwMode="auto">
          <a:xfrm>
            <a:off x="6705600" y="62182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44082" name="Text Box 50"/>
          <p:cNvSpPr txBox="1">
            <a:spLocks noChangeArrowheads="1"/>
          </p:cNvSpPr>
          <p:nvPr/>
        </p:nvSpPr>
        <p:spPr bwMode="auto">
          <a:xfrm>
            <a:off x="49530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44083" name="Text Box 51"/>
          <p:cNvSpPr txBox="1">
            <a:spLocks noChangeArrowheads="1"/>
          </p:cNvSpPr>
          <p:nvPr/>
        </p:nvSpPr>
        <p:spPr bwMode="auto">
          <a:xfrm>
            <a:off x="46482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44084" name="Text Box 52"/>
          <p:cNvSpPr txBox="1">
            <a:spLocks noChangeArrowheads="1"/>
          </p:cNvSpPr>
          <p:nvPr/>
        </p:nvSpPr>
        <p:spPr bwMode="auto">
          <a:xfrm>
            <a:off x="6705600" y="28956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44085" name="Text Box 53"/>
          <p:cNvSpPr txBox="1">
            <a:spLocks noChangeArrowheads="1"/>
          </p:cNvSpPr>
          <p:nvPr/>
        </p:nvSpPr>
        <p:spPr bwMode="auto">
          <a:xfrm>
            <a:off x="6705600" y="25908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44086" name="Line 54"/>
          <p:cNvSpPr>
            <a:spLocks noChangeShapeType="1"/>
          </p:cNvSpPr>
          <p:nvPr/>
        </p:nvSpPr>
        <p:spPr bwMode="auto">
          <a:xfrm>
            <a:off x="2362200" y="2362200"/>
            <a:ext cx="0" cy="426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87" name="Line 55"/>
          <p:cNvSpPr>
            <a:spLocks noChangeShapeType="1"/>
          </p:cNvSpPr>
          <p:nvPr/>
        </p:nvSpPr>
        <p:spPr bwMode="auto">
          <a:xfrm>
            <a:off x="304800" y="44958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88" name="Line 56"/>
          <p:cNvSpPr>
            <a:spLocks noChangeShapeType="1"/>
          </p:cNvSpPr>
          <p:nvPr/>
        </p:nvSpPr>
        <p:spPr bwMode="auto">
          <a:xfrm>
            <a:off x="26670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89" name="Line 57"/>
          <p:cNvSpPr>
            <a:spLocks noChangeShapeType="1"/>
          </p:cNvSpPr>
          <p:nvPr/>
        </p:nvSpPr>
        <p:spPr bwMode="auto">
          <a:xfrm>
            <a:off x="29718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90" name="Line 58"/>
          <p:cNvSpPr>
            <a:spLocks noChangeShapeType="1"/>
          </p:cNvSpPr>
          <p:nvPr/>
        </p:nvSpPr>
        <p:spPr bwMode="auto">
          <a:xfrm>
            <a:off x="32766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91" name="Line 59"/>
          <p:cNvSpPr>
            <a:spLocks noChangeShapeType="1"/>
          </p:cNvSpPr>
          <p:nvPr/>
        </p:nvSpPr>
        <p:spPr bwMode="auto">
          <a:xfrm>
            <a:off x="35814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92" name="Line 60"/>
          <p:cNvSpPr>
            <a:spLocks noChangeShapeType="1"/>
          </p:cNvSpPr>
          <p:nvPr/>
        </p:nvSpPr>
        <p:spPr bwMode="auto">
          <a:xfrm>
            <a:off x="20574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93" name="Line 61"/>
          <p:cNvSpPr>
            <a:spLocks noChangeShapeType="1"/>
          </p:cNvSpPr>
          <p:nvPr/>
        </p:nvSpPr>
        <p:spPr bwMode="auto">
          <a:xfrm>
            <a:off x="17526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94" name="Line 62"/>
          <p:cNvSpPr>
            <a:spLocks noChangeShapeType="1"/>
          </p:cNvSpPr>
          <p:nvPr/>
        </p:nvSpPr>
        <p:spPr bwMode="auto">
          <a:xfrm>
            <a:off x="14478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95" name="Line 63"/>
          <p:cNvSpPr>
            <a:spLocks noChangeShapeType="1"/>
          </p:cNvSpPr>
          <p:nvPr/>
        </p:nvSpPr>
        <p:spPr bwMode="auto">
          <a:xfrm>
            <a:off x="11430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96" name="Line 64"/>
          <p:cNvSpPr>
            <a:spLocks noChangeShapeType="1"/>
          </p:cNvSpPr>
          <p:nvPr/>
        </p:nvSpPr>
        <p:spPr bwMode="auto">
          <a:xfrm>
            <a:off x="2286000" y="4800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97" name="Line 65"/>
          <p:cNvSpPr>
            <a:spLocks noChangeShapeType="1"/>
          </p:cNvSpPr>
          <p:nvPr/>
        </p:nvSpPr>
        <p:spPr bwMode="auto">
          <a:xfrm>
            <a:off x="2286000" y="5105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98" name="Line 66"/>
          <p:cNvSpPr>
            <a:spLocks noChangeShapeType="1"/>
          </p:cNvSpPr>
          <p:nvPr/>
        </p:nvSpPr>
        <p:spPr bwMode="auto">
          <a:xfrm>
            <a:off x="2286000" y="5410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99" name="Line 67"/>
          <p:cNvSpPr>
            <a:spLocks noChangeShapeType="1"/>
          </p:cNvSpPr>
          <p:nvPr/>
        </p:nvSpPr>
        <p:spPr bwMode="auto">
          <a:xfrm>
            <a:off x="2286000" y="5715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00" name="Line 68"/>
          <p:cNvSpPr>
            <a:spLocks noChangeShapeType="1"/>
          </p:cNvSpPr>
          <p:nvPr/>
        </p:nvSpPr>
        <p:spPr bwMode="auto">
          <a:xfrm>
            <a:off x="2286000" y="4191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01" name="Line 69"/>
          <p:cNvSpPr>
            <a:spLocks noChangeShapeType="1"/>
          </p:cNvSpPr>
          <p:nvPr/>
        </p:nvSpPr>
        <p:spPr bwMode="auto">
          <a:xfrm>
            <a:off x="2286000" y="3886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02" name="Line 70"/>
          <p:cNvSpPr>
            <a:spLocks noChangeShapeType="1"/>
          </p:cNvSpPr>
          <p:nvPr/>
        </p:nvSpPr>
        <p:spPr bwMode="auto">
          <a:xfrm>
            <a:off x="2286000" y="3581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03" name="Line 71"/>
          <p:cNvSpPr>
            <a:spLocks noChangeShapeType="1"/>
          </p:cNvSpPr>
          <p:nvPr/>
        </p:nvSpPr>
        <p:spPr bwMode="auto">
          <a:xfrm>
            <a:off x="2286000" y="3276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04" name="Text Box 72"/>
          <p:cNvSpPr txBox="1">
            <a:spLocks noChangeArrowheads="1"/>
          </p:cNvSpPr>
          <p:nvPr/>
        </p:nvSpPr>
        <p:spPr bwMode="auto">
          <a:xfrm>
            <a:off x="25908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44105" name="Text Box 73"/>
          <p:cNvSpPr txBox="1">
            <a:spLocks noChangeArrowheads="1"/>
          </p:cNvSpPr>
          <p:nvPr/>
        </p:nvSpPr>
        <p:spPr bwMode="auto">
          <a:xfrm>
            <a:off x="28956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44106" name="Text Box 74"/>
          <p:cNvSpPr txBox="1">
            <a:spLocks noChangeArrowheads="1"/>
          </p:cNvSpPr>
          <p:nvPr/>
        </p:nvSpPr>
        <p:spPr bwMode="auto">
          <a:xfrm>
            <a:off x="32004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44107" name="Text Box 75"/>
          <p:cNvSpPr txBox="1">
            <a:spLocks noChangeArrowheads="1"/>
          </p:cNvSpPr>
          <p:nvPr/>
        </p:nvSpPr>
        <p:spPr bwMode="auto">
          <a:xfrm>
            <a:off x="35052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44108" name="Text Box 76"/>
          <p:cNvSpPr txBox="1">
            <a:spLocks noChangeArrowheads="1"/>
          </p:cNvSpPr>
          <p:nvPr/>
        </p:nvSpPr>
        <p:spPr bwMode="auto">
          <a:xfrm>
            <a:off x="2438400" y="4724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44109" name="Text Box 77"/>
          <p:cNvSpPr txBox="1">
            <a:spLocks noChangeArrowheads="1"/>
          </p:cNvSpPr>
          <p:nvPr/>
        </p:nvSpPr>
        <p:spPr bwMode="auto">
          <a:xfrm>
            <a:off x="2438400" y="5029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44110" name="Text Box 78"/>
          <p:cNvSpPr txBox="1">
            <a:spLocks noChangeArrowheads="1"/>
          </p:cNvSpPr>
          <p:nvPr/>
        </p:nvSpPr>
        <p:spPr bwMode="auto">
          <a:xfrm>
            <a:off x="2438400" y="5334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44111" name="Text Box 79"/>
          <p:cNvSpPr txBox="1">
            <a:spLocks noChangeArrowheads="1"/>
          </p:cNvSpPr>
          <p:nvPr/>
        </p:nvSpPr>
        <p:spPr bwMode="auto">
          <a:xfrm>
            <a:off x="2438400" y="56388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44112" name="Text Box 80"/>
          <p:cNvSpPr txBox="1">
            <a:spLocks noChangeArrowheads="1"/>
          </p:cNvSpPr>
          <p:nvPr/>
        </p:nvSpPr>
        <p:spPr bwMode="auto">
          <a:xfrm>
            <a:off x="2438400" y="41148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44113" name="Text Box 81"/>
          <p:cNvSpPr txBox="1">
            <a:spLocks noChangeArrowheads="1"/>
          </p:cNvSpPr>
          <p:nvPr/>
        </p:nvSpPr>
        <p:spPr bwMode="auto">
          <a:xfrm>
            <a:off x="2438400" y="3810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44114" name="Text Box 82"/>
          <p:cNvSpPr txBox="1">
            <a:spLocks noChangeArrowheads="1"/>
          </p:cNvSpPr>
          <p:nvPr/>
        </p:nvSpPr>
        <p:spPr bwMode="auto">
          <a:xfrm>
            <a:off x="2438400" y="3505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44115" name="Text Box 83"/>
          <p:cNvSpPr txBox="1">
            <a:spLocks noChangeArrowheads="1"/>
          </p:cNvSpPr>
          <p:nvPr/>
        </p:nvSpPr>
        <p:spPr bwMode="auto">
          <a:xfrm>
            <a:off x="2438400" y="3200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44116" name="Text Box 84"/>
          <p:cNvSpPr txBox="1">
            <a:spLocks noChangeArrowheads="1"/>
          </p:cNvSpPr>
          <p:nvPr/>
        </p:nvSpPr>
        <p:spPr bwMode="auto">
          <a:xfrm>
            <a:off x="19050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44117" name="Text Box 85"/>
          <p:cNvSpPr txBox="1">
            <a:spLocks noChangeArrowheads="1"/>
          </p:cNvSpPr>
          <p:nvPr/>
        </p:nvSpPr>
        <p:spPr bwMode="auto">
          <a:xfrm>
            <a:off x="16002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44118" name="Text Box 86"/>
          <p:cNvSpPr txBox="1">
            <a:spLocks noChangeArrowheads="1"/>
          </p:cNvSpPr>
          <p:nvPr/>
        </p:nvSpPr>
        <p:spPr bwMode="auto">
          <a:xfrm>
            <a:off x="12954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44119" name="Text Box 87"/>
          <p:cNvSpPr txBox="1">
            <a:spLocks noChangeArrowheads="1"/>
          </p:cNvSpPr>
          <p:nvPr/>
        </p:nvSpPr>
        <p:spPr bwMode="auto">
          <a:xfrm>
            <a:off x="9906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44120" name="Line 88"/>
          <p:cNvSpPr>
            <a:spLocks noChangeShapeType="1"/>
          </p:cNvSpPr>
          <p:nvPr/>
        </p:nvSpPr>
        <p:spPr bwMode="auto">
          <a:xfrm>
            <a:off x="38862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21" name="Line 89"/>
          <p:cNvSpPr>
            <a:spLocks noChangeShapeType="1"/>
          </p:cNvSpPr>
          <p:nvPr/>
        </p:nvSpPr>
        <p:spPr bwMode="auto">
          <a:xfrm>
            <a:off x="41910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22" name="Line 90"/>
          <p:cNvSpPr>
            <a:spLocks noChangeShapeType="1"/>
          </p:cNvSpPr>
          <p:nvPr/>
        </p:nvSpPr>
        <p:spPr bwMode="auto">
          <a:xfrm>
            <a:off x="8382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23" name="Line 91"/>
          <p:cNvSpPr>
            <a:spLocks noChangeShapeType="1"/>
          </p:cNvSpPr>
          <p:nvPr/>
        </p:nvSpPr>
        <p:spPr bwMode="auto">
          <a:xfrm>
            <a:off x="5334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24" name="Line 92"/>
          <p:cNvSpPr>
            <a:spLocks noChangeShapeType="1"/>
          </p:cNvSpPr>
          <p:nvPr/>
        </p:nvSpPr>
        <p:spPr bwMode="auto">
          <a:xfrm>
            <a:off x="2286000" y="2971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25" name="Line 93"/>
          <p:cNvSpPr>
            <a:spLocks noChangeShapeType="1"/>
          </p:cNvSpPr>
          <p:nvPr/>
        </p:nvSpPr>
        <p:spPr bwMode="auto">
          <a:xfrm>
            <a:off x="2286000" y="2667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26" name="Line 94"/>
          <p:cNvSpPr>
            <a:spLocks noChangeShapeType="1"/>
          </p:cNvSpPr>
          <p:nvPr/>
        </p:nvSpPr>
        <p:spPr bwMode="auto">
          <a:xfrm>
            <a:off x="2286000" y="6019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27" name="Line 95"/>
          <p:cNvSpPr>
            <a:spLocks noChangeShapeType="1"/>
          </p:cNvSpPr>
          <p:nvPr/>
        </p:nvSpPr>
        <p:spPr bwMode="auto">
          <a:xfrm>
            <a:off x="2286000" y="6324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28" name="Text Box 96"/>
          <p:cNvSpPr txBox="1">
            <a:spLocks noChangeArrowheads="1"/>
          </p:cNvSpPr>
          <p:nvPr/>
        </p:nvSpPr>
        <p:spPr bwMode="auto">
          <a:xfrm>
            <a:off x="38100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44129" name="Text Box 97"/>
          <p:cNvSpPr txBox="1">
            <a:spLocks noChangeArrowheads="1"/>
          </p:cNvSpPr>
          <p:nvPr/>
        </p:nvSpPr>
        <p:spPr bwMode="auto">
          <a:xfrm>
            <a:off x="41148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44130" name="Text Box 98"/>
          <p:cNvSpPr txBox="1">
            <a:spLocks noChangeArrowheads="1"/>
          </p:cNvSpPr>
          <p:nvPr/>
        </p:nvSpPr>
        <p:spPr bwMode="auto">
          <a:xfrm>
            <a:off x="2438400" y="59134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44131" name="Text Box 99"/>
          <p:cNvSpPr txBox="1">
            <a:spLocks noChangeArrowheads="1"/>
          </p:cNvSpPr>
          <p:nvPr/>
        </p:nvSpPr>
        <p:spPr bwMode="auto">
          <a:xfrm>
            <a:off x="2438400" y="62182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44132" name="Text Box 100"/>
          <p:cNvSpPr txBox="1">
            <a:spLocks noChangeArrowheads="1"/>
          </p:cNvSpPr>
          <p:nvPr/>
        </p:nvSpPr>
        <p:spPr bwMode="auto">
          <a:xfrm>
            <a:off x="6858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44133" name="Text Box 101"/>
          <p:cNvSpPr txBox="1">
            <a:spLocks noChangeArrowheads="1"/>
          </p:cNvSpPr>
          <p:nvPr/>
        </p:nvSpPr>
        <p:spPr bwMode="auto">
          <a:xfrm>
            <a:off x="3810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44134" name="Text Box 102"/>
          <p:cNvSpPr txBox="1">
            <a:spLocks noChangeArrowheads="1"/>
          </p:cNvSpPr>
          <p:nvPr/>
        </p:nvSpPr>
        <p:spPr bwMode="auto">
          <a:xfrm>
            <a:off x="2438400" y="28956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44135" name="Text Box 103"/>
          <p:cNvSpPr txBox="1">
            <a:spLocks noChangeArrowheads="1"/>
          </p:cNvSpPr>
          <p:nvPr/>
        </p:nvSpPr>
        <p:spPr bwMode="auto">
          <a:xfrm>
            <a:off x="2438400" y="25908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44141" name="Text Box 109"/>
          <p:cNvSpPr txBox="1">
            <a:spLocks noChangeArrowheads="1"/>
          </p:cNvSpPr>
          <p:nvPr/>
        </p:nvSpPr>
        <p:spPr bwMode="auto">
          <a:xfrm>
            <a:off x="1754188" y="609600"/>
            <a:ext cx="6096000" cy="317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Book problems: 53,55,59,63,67,69,77,81,83,87,95,100,103,107,109,115</a:t>
            </a:r>
          </a:p>
        </p:txBody>
      </p:sp>
      <p:sp>
        <p:nvSpPr>
          <p:cNvPr id="44142" name="Rectangle 110"/>
          <p:cNvSpPr>
            <a:spLocks noChangeArrowheads="1"/>
          </p:cNvSpPr>
          <p:nvPr/>
        </p:nvSpPr>
        <p:spPr bwMode="auto">
          <a:xfrm>
            <a:off x="838200" y="0"/>
            <a:ext cx="777240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kumimoji="1" lang="en-US" sz="3200" b="1">
                <a:solidFill>
                  <a:schemeClr val="tx2"/>
                </a:solidFill>
                <a:latin typeface="Arial" charset="0"/>
              </a:rPr>
              <a:t>Multiple Transformations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Graphs</a:t>
            </a:r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>
            <a:off x="6629400" y="2362200"/>
            <a:ext cx="0" cy="426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9" name="Line 39"/>
          <p:cNvSpPr>
            <a:spLocks noChangeShapeType="1"/>
          </p:cNvSpPr>
          <p:nvPr/>
        </p:nvSpPr>
        <p:spPr bwMode="auto">
          <a:xfrm>
            <a:off x="4572000" y="44958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0" name="Line 40"/>
          <p:cNvSpPr>
            <a:spLocks noChangeShapeType="1"/>
          </p:cNvSpPr>
          <p:nvPr/>
        </p:nvSpPr>
        <p:spPr bwMode="auto">
          <a:xfrm>
            <a:off x="69342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1" name="Line 41"/>
          <p:cNvSpPr>
            <a:spLocks noChangeShapeType="1"/>
          </p:cNvSpPr>
          <p:nvPr/>
        </p:nvSpPr>
        <p:spPr bwMode="auto">
          <a:xfrm>
            <a:off x="72390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2" name="Line 42"/>
          <p:cNvSpPr>
            <a:spLocks noChangeShapeType="1"/>
          </p:cNvSpPr>
          <p:nvPr/>
        </p:nvSpPr>
        <p:spPr bwMode="auto">
          <a:xfrm>
            <a:off x="75438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3" name="Line 43"/>
          <p:cNvSpPr>
            <a:spLocks noChangeShapeType="1"/>
          </p:cNvSpPr>
          <p:nvPr/>
        </p:nvSpPr>
        <p:spPr bwMode="auto">
          <a:xfrm>
            <a:off x="78486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4" name="Line 44"/>
          <p:cNvSpPr>
            <a:spLocks noChangeShapeType="1"/>
          </p:cNvSpPr>
          <p:nvPr/>
        </p:nvSpPr>
        <p:spPr bwMode="auto">
          <a:xfrm>
            <a:off x="63246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5" name="Line 45"/>
          <p:cNvSpPr>
            <a:spLocks noChangeShapeType="1"/>
          </p:cNvSpPr>
          <p:nvPr/>
        </p:nvSpPr>
        <p:spPr bwMode="auto">
          <a:xfrm>
            <a:off x="60198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6" name="Line 46"/>
          <p:cNvSpPr>
            <a:spLocks noChangeShapeType="1"/>
          </p:cNvSpPr>
          <p:nvPr/>
        </p:nvSpPr>
        <p:spPr bwMode="auto">
          <a:xfrm>
            <a:off x="57150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7" name="Line 47"/>
          <p:cNvSpPr>
            <a:spLocks noChangeShapeType="1"/>
          </p:cNvSpPr>
          <p:nvPr/>
        </p:nvSpPr>
        <p:spPr bwMode="auto">
          <a:xfrm>
            <a:off x="54102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8" name="Line 48"/>
          <p:cNvSpPr>
            <a:spLocks noChangeShapeType="1"/>
          </p:cNvSpPr>
          <p:nvPr/>
        </p:nvSpPr>
        <p:spPr bwMode="auto">
          <a:xfrm>
            <a:off x="6553200" y="4800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9" name="Line 49"/>
          <p:cNvSpPr>
            <a:spLocks noChangeShapeType="1"/>
          </p:cNvSpPr>
          <p:nvPr/>
        </p:nvSpPr>
        <p:spPr bwMode="auto">
          <a:xfrm>
            <a:off x="6553200" y="5105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0" name="Line 50"/>
          <p:cNvSpPr>
            <a:spLocks noChangeShapeType="1"/>
          </p:cNvSpPr>
          <p:nvPr/>
        </p:nvSpPr>
        <p:spPr bwMode="auto">
          <a:xfrm>
            <a:off x="6553200" y="5410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1" name="Line 51"/>
          <p:cNvSpPr>
            <a:spLocks noChangeShapeType="1"/>
          </p:cNvSpPr>
          <p:nvPr/>
        </p:nvSpPr>
        <p:spPr bwMode="auto">
          <a:xfrm>
            <a:off x="6553200" y="5715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2" name="Line 52"/>
          <p:cNvSpPr>
            <a:spLocks noChangeShapeType="1"/>
          </p:cNvSpPr>
          <p:nvPr/>
        </p:nvSpPr>
        <p:spPr bwMode="auto">
          <a:xfrm>
            <a:off x="6553200" y="4191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3" name="Line 53"/>
          <p:cNvSpPr>
            <a:spLocks noChangeShapeType="1"/>
          </p:cNvSpPr>
          <p:nvPr/>
        </p:nvSpPr>
        <p:spPr bwMode="auto">
          <a:xfrm>
            <a:off x="6553200" y="3886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4" name="Line 54"/>
          <p:cNvSpPr>
            <a:spLocks noChangeShapeType="1"/>
          </p:cNvSpPr>
          <p:nvPr/>
        </p:nvSpPr>
        <p:spPr bwMode="auto">
          <a:xfrm>
            <a:off x="6553200" y="3581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5" name="Line 55"/>
          <p:cNvSpPr>
            <a:spLocks noChangeShapeType="1"/>
          </p:cNvSpPr>
          <p:nvPr/>
        </p:nvSpPr>
        <p:spPr bwMode="auto">
          <a:xfrm>
            <a:off x="6553200" y="3276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6" name="Text Box 56"/>
          <p:cNvSpPr txBox="1">
            <a:spLocks noChangeArrowheads="1"/>
          </p:cNvSpPr>
          <p:nvPr/>
        </p:nvSpPr>
        <p:spPr bwMode="auto">
          <a:xfrm>
            <a:off x="68580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10297" name="Text Box 57"/>
          <p:cNvSpPr txBox="1">
            <a:spLocks noChangeArrowheads="1"/>
          </p:cNvSpPr>
          <p:nvPr/>
        </p:nvSpPr>
        <p:spPr bwMode="auto">
          <a:xfrm>
            <a:off x="71628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10298" name="Text Box 58"/>
          <p:cNvSpPr txBox="1">
            <a:spLocks noChangeArrowheads="1"/>
          </p:cNvSpPr>
          <p:nvPr/>
        </p:nvSpPr>
        <p:spPr bwMode="auto">
          <a:xfrm>
            <a:off x="74676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10299" name="Text Box 59"/>
          <p:cNvSpPr txBox="1">
            <a:spLocks noChangeArrowheads="1"/>
          </p:cNvSpPr>
          <p:nvPr/>
        </p:nvSpPr>
        <p:spPr bwMode="auto">
          <a:xfrm>
            <a:off x="77724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10300" name="Text Box 60"/>
          <p:cNvSpPr txBox="1">
            <a:spLocks noChangeArrowheads="1"/>
          </p:cNvSpPr>
          <p:nvPr/>
        </p:nvSpPr>
        <p:spPr bwMode="auto">
          <a:xfrm>
            <a:off x="6705600" y="4724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10301" name="Text Box 61"/>
          <p:cNvSpPr txBox="1">
            <a:spLocks noChangeArrowheads="1"/>
          </p:cNvSpPr>
          <p:nvPr/>
        </p:nvSpPr>
        <p:spPr bwMode="auto">
          <a:xfrm>
            <a:off x="6705600" y="5029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10302" name="Text Box 62"/>
          <p:cNvSpPr txBox="1">
            <a:spLocks noChangeArrowheads="1"/>
          </p:cNvSpPr>
          <p:nvPr/>
        </p:nvSpPr>
        <p:spPr bwMode="auto">
          <a:xfrm>
            <a:off x="6705600" y="5334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10303" name="Text Box 63"/>
          <p:cNvSpPr txBox="1">
            <a:spLocks noChangeArrowheads="1"/>
          </p:cNvSpPr>
          <p:nvPr/>
        </p:nvSpPr>
        <p:spPr bwMode="auto">
          <a:xfrm>
            <a:off x="6705600" y="56388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10304" name="Text Box 64"/>
          <p:cNvSpPr txBox="1">
            <a:spLocks noChangeArrowheads="1"/>
          </p:cNvSpPr>
          <p:nvPr/>
        </p:nvSpPr>
        <p:spPr bwMode="auto">
          <a:xfrm>
            <a:off x="6705600" y="41148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10305" name="Text Box 65"/>
          <p:cNvSpPr txBox="1">
            <a:spLocks noChangeArrowheads="1"/>
          </p:cNvSpPr>
          <p:nvPr/>
        </p:nvSpPr>
        <p:spPr bwMode="auto">
          <a:xfrm>
            <a:off x="6705600" y="3810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10306" name="Text Box 66"/>
          <p:cNvSpPr txBox="1">
            <a:spLocks noChangeArrowheads="1"/>
          </p:cNvSpPr>
          <p:nvPr/>
        </p:nvSpPr>
        <p:spPr bwMode="auto">
          <a:xfrm>
            <a:off x="6705600" y="3505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10307" name="Text Box 67"/>
          <p:cNvSpPr txBox="1">
            <a:spLocks noChangeArrowheads="1"/>
          </p:cNvSpPr>
          <p:nvPr/>
        </p:nvSpPr>
        <p:spPr bwMode="auto">
          <a:xfrm>
            <a:off x="6705600" y="3200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10308" name="Text Box 68"/>
          <p:cNvSpPr txBox="1">
            <a:spLocks noChangeArrowheads="1"/>
          </p:cNvSpPr>
          <p:nvPr/>
        </p:nvSpPr>
        <p:spPr bwMode="auto">
          <a:xfrm>
            <a:off x="61722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10309" name="Text Box 69"/>
          <p:cNvSpPr txBox="1">
            <a:spLocks noChangeArrowheads="1"/>
          </p:cNvSpPr>
          <p:nvPr/>
        </p:nvSpPr>
        <p:spPr bwMode="auto">
          <a:xfrm>
            <a:off x="58674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10310" name="Text Box 70"/>
          <p:cNvSpPr txBox="1">
            <a:spLocks noChangeArrowheads="1"/>
          </p:cNvSpPr>
          <p:nvPr/>
        </p:nvSpPr>
        <p:spPr bwMode="auto">
          <a:xfrm>
            <a:off x="55626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10311" name="Text Box 71"/>
          <p:cNvSpPr txBox="1">
            <a:spLocks noChangeArrowheads="1"/>
          </p:cNvSpPr>
          <p:nvPr/>
        </p:nvSpPr>
        <p:spPr bwMode="auto">
          <a:xfrm>
            <a:off x="52578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10321" name="Line 81"/>
          <p:cNvSpPr>
            <a:spLocks noChangeShapeType="1"/>
          </p:cNvSpPr>
          <p:nvPr/>
        </p:nvSpPr>
        <p:spPr bwMode="auto">
          <a:xfrm>
            <a:off x="81534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2" name="Line 82"/>
          <p:cNvSpPr>
            <a:spLocks noChangeShapeType="1"/>
          </p:cNvSpPr>
          <p:nvPr/>
        </p:nvSpPr>
        <p:spPr bwMode="auto">
          <a:xfrm>
            <a:off x="84582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3" name="Line 83"/>
          <p:cNvSpPr>
            <a:spLocks noChangeShapeType="1"/>
          </p:cNvSpPr>
          <p:nvPr/>
        </p:nvSpPr>
        <p:spPr bwMode="auto">
          <a:xfrm>
            <a:off x="51054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4" name="Line 84"/>
          <p:cNvSpPr>
            <a:spLocks noChangeShapeType="1"/>
          </p:cNvSpPr>
          <p:nvPr/>
        </p:nvSpPr>
        <p:spPr bwMode="auto">
          <a:xfrm>
            <a:off x="48006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5" name="Line 85"/>
          <p:cNvSpPr>
            <a:spLocks noChangeShapeType="1"/>
          </p:cNvSpPr>
          <p:nvPr/>
        </p:nvSpPr>
        <p:spPr bwMode="auto">
          <a:xfrm>
            <a:off x="6553200" y="2971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6" name="Line 86"/>
          <p:cNvSpPr>
            <a:spLocks noChangeShapeType="1"/>
          </p:cNvSpPr>
          <p:nvPr/>
        </p:nvSpPr>
        <p:spPr bwMode="auto">
          <a:xfrm>
            <a:off x="6553200" y="2667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7" name="Line 87"/>
          <p:cNvSpPr>
            <a:spLocks noChangeShapeType="1"/>
          </p:cNvSpPr>
          <p:nvPr/>
        </p:nvSpPr>
        <p:spPr bwMode="auto">
          <a:xfrm>
            <a:off x="6553200" y="6019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8" name="Line 88"/>
          <p:cNvSpPr>
            <a:spLocks noChangeShapeType="1"/>
          </p:cNvSpPr>
          <p:nvPr/>
        </p:nvSpPr>
        <p:spPr bwMode="auto">
          <a:xfrm>
            <a:off x="6553200" y="6324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9" name="Text Box 89"/>
          <p:cNvSpPr txBox="1">
            <a:spLocks noChangeArrowheads="1"/>
          </p:cNvSpPr>
          <p:nvPr/>
        </p:nvSpPr>
        <p:spPr bwMode="auto">
          <a:xfrm>
            <a:off x="80772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10330" name="Text Box 90"/>
          <p:cNvSpPr txBox="1">
            <a:spLocks noChangeArrowheads="1"/>
          </p:cNvSpPr>
          <p:nvPr/>
        </p:nvSpPr>
        <p:spPr bwMode="auto">
          <a:xfrm>
            <a:off x="83820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10331" name="Text Box 91"/>
          <p:cNvSpPr txBox="1">
            <a:spLocks noChangeArrowheads="1"/>
          </p:cNvSpPr>
          <p:nvPr/>
        </p:nvSpPr>
        <p:spPr bwMode="auto">
          <a:xfrm>
            <a:off x="6705600" y="59134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10332" name="Text Box 92"/>
          <p:cNvSpPr txBox="1">
            <a:spLocks noChangeArrowheads="1"/>
          </p:cNvSpPr>
          <p:nvPr/>
        </p:nvSpPr>
        <p:spPr bwMode="auto">
          <a:xfrm>
            <a:off x="6705600" y="62182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10333" name="Text Box 93"/>
          <p:cNvSpPr txBox="1">
            <a:spLocks noChangeArrowheads="1"/>
          </p:cNvSpPr>
          <p:nvPr/>
        </p:nvSpPr>
        <p:spPr bwMode="auto">
          <a:xfrm>
            <a:off x="49530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10334" name="Text Box 94"/>
          <p:cNvSpPr txBox="1">
            <a:spLocks noChangeArrowheads="1"/>
          </p:cNvSpPr>
          <p:nvPr/>
        </p:nvSpPr>
        <p:spPr bwMode="auto">
          <a:xfrm>
            <a:off x="46482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10335" name="Text Box 95"/>
          <p:cNvSpPr txBox="1">
            <a:spLocks noChangeArrowheads="1"/>
          </p:cNvSpPr>
          <p:nvPr/>
        </p:nvSpPr>
        <p:spPr bwMode="auto">
          <a:xfrm>
            <a:off x="6705600" y="28956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10336" name="Text Box 96"/>
          <p:cNvSpPr txBox="1">
            <a:spLocks noChangeArrowheads="1"/>
          </p:cNvSpPr>
          <p:nvPr/>
        </p:nvSpPr>
        <p:spPr bwMode="auto">
          <a:xfrm>
            <a:off x="6705600" y="25908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10540" name="Line 300"/>
          <p:cNvSpPr>
            <a:spLocks noChangeShapeType="1"/>
          </p:cNvSpPr>
          <p:nvPr/>
        </p:nvSpPr>
        <p:spPr bwMode="auto">
          <a:xfrm>
            <a:off x="4800600" y="2667000"/>
            <a:ext cx="1828800" cy="1828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41" name="Line 301"/>
          <p:cNvSpPr>
            <a:spLocks noChangeShapeType="1"/>
          </p:cNvSpPr>
          <p:nvPr/>
        </p:nvSpPr>
        <p:spPr bwMode="auto">
          <a:xfrm flipH="1">
            <a:off x="6629400" y="2667000"/>
            <a:ext cx="1828800" cy="1828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42" name="Freeform 302"/>
          <p:cNvSpPr>
            <a:spLocks/>
          </p:cNvSpPr>
          <p:nvPr/>
        </p:nvSpPr>
        <p:spPr bwMode="auto">
          <a:xfrm>
            <a:off x="6629400" y="3810000"/>
            <a:ext cx="1828800" cy="685800"/>
          </a:xfrm>
          <a:custGeom>
            <a:avLst/>
            <a:gdLst/>
            <a:ahLst/>
            <a:cxnLst>
              <a:cxn ang="0">
                <a:pos x="0" y="432"/>
              </a:cxn>
              <a:cxn ang="0">
                <a:pos x="48" y="336"/>
              </a:cxn>
              <a:cxn ang="0">
                <a:pos x="192" y="240"/>
              </a:cxn>
              <a:cxn ang="0">
                <a:pos x="378" y="162"/>
              </a:cxn>
              <a:cxn ang="0">
                <a:pos x="581" y="101"/>
              </a:cxn>
              <a:cxn ang="0">
                <a:pos x="784" y="53"/>
              </a:cxn>
              <a:cxn ang="0">
                <a:pos x="1152" y="0"/>
              </a:cxn>
            </a:cxnLst>
            <a:rect l="0" t="0" r="r" b="b"/>
            <a:pathLst>
              <a:path w="1152" h="432">
                <a:moveTo>
                  <a:pt x="0" y="432"/>
                </a:moveTo>
                <a:cubicBezTo>
                  <a:pt x="8" y="400"/>
                  <a:pt x="16" y="368"/>
                  <a:pt x="48" y="336"/>
                </a:cubicBezTo>
                <a:cubicBezTo>
                  <a:pt x="80" y="304"/>
                  <a:pt x="137" y="269"/>
                  <a:pt x="192" y="240"/>
                </a:cubicBezTo>
                <a:cubicBezTo>
                  <a:pt x="247" y="211"/>
                  <a:pt x="313" y="185"/>
                  <a:pt x="378" y="162"/>
                </a:cubicBezTo>
                <a:cubicBezTo>
                  <a:pt x="443" y="139"/>
                  <a:pt x="513" y="119"/>
                  <a:pt x="581" y="101"/>
                </a:cubicBezTo>
                <a:cubicBezTo>
                  <a:pt x="649" y="83"/>
                  <a:pt x="689" y="70"/>
                  <a:pt x="784" y="53"/>
                </a:cubicBezTo>
                <a:cubicBezTo>
                  <a:pt x="879" y="36"/>
                  <a:pt x="1075" y="11"/>
                  <a:pt x="1152" y="0"/>
                </a:cubicBezTo>
              </a:path>
            </a:pathLst>
          </a:custGeom>
          <a:noFill/>
          <a:ln w="28575" cmpd="sng">
            <a:solidFill>
              <a:srgbClr val="3333FF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43" name="Freeform 303"/>
          <p:cNvSpPr>
            <a:spLocks/>
          </p:cNvSpPr>
          <p:nvPr/>
        </p:nvSpPr>
        <p:spPr bwMode="auto">
          <a:xfrm>
            <a:off x="6019800" y="2362200"/>
            <a:ext cx="1190625" cy="4232275"/>
          </a:xfrm>
          <a:custGeom>
            <a:avLst/>
            <a:gdLst>
              <a:gd name="connsiteX0" fmla="*/ 0 w 10000"/>
              <a:gd name="connsiteY0" fmla="*/ 10000 h 10000"/>
              <a:gd name="connsiteX1" fmla="*/ 692 w 10000"/>
              <a:gd name="connsiteY1" fmla="*/ 7941 h 10000"/>
              <a:gd name="connsiteX2" fmla="*/ 2928 w 10000"/>
              <a:gd name="connsiteY2" fmla="*/ 5754 h 10000"/>
              <a:gd name="connsiteX3" fmla="*/ 5096 w 10000"/>
              <a:gd name="connsiteY3" fmla="*/ 5041 h 10000"/>
              <a:gd name="connsiteX4" fmla="*/ 7680 w 10000"/>
              <a:gd name="connsiteY4" fmla="*/ 4321 h 10000"/>
              <a:gd name="connsiteX5" fmla="*/ 9455 w 10000"/>
              <a:gd name="connsiteY5" fmla="*/ 2161 h 10000"/>
              <a:gd name="connsiteX6" fmla="*/ 10000 w 10000"/>
              <a:gd name="connsiteY6" fmla="*/ 0 h 10000"/>
              <a:gd name="connsiteX0" fmla="*/ 0 w 10000"/>
              <a:gd name="connsiteY0" fmla="*/ 10000 h 10000"/>
              <a:gd name="connsiteX1" fmla="*/ 692 w 10000"/>
              <a:gd name="connsiteY1" fmla="*/ 7941 h 10000"/>
              <a:gd name="connsiteX2" fmla="*/ 3200 w 10000"/>
              <a:gd name="connsiteY2" fmla="*/ 5761 h 10000"/>
              <a:gd name="connsiteX3" fmla="*/ 5096 w 10000"/>
              <a:gd name="connsiteY3" fmla="*/ 5041 h 10000"/>
              <a:gd name="connsiteX4" fmla="*/ 7680 w 10000"/>
              <a:gd name="connsiteY4" fmla="*/ 4321 h 10000"/>
              <a:gd name="connsiteX5" fmla="*/ 9455 w 10000"/>
              <a:gd name="connsiteY5" fmla="*/ 2161 h 10000"/>
              <a:gd name="connsiteX6" fmla="*/ 10000 w 10000"/>
              <a:gd name="connsiteY6" fmla="*/ 0 h 10000"/>
              <a:gd name="connsiteX0" fmla="*/ 0 w 10000"/>
              <a:gd name="connsiteY0" fmla="*/ 10000 h 10000"/>
              <a:gd name="connsiteX1" fmla="*/ 640 w 10000"/>
              <a:gd name="connsiteY1" fmla="*/ 8282 h 10000"/>
              <a:gd name="connsiteX2" fmla="*/ 3200 w 10000"/>
              <a:gd name="connsiteY2" fmla="*/ 5761 h 10000"/>
              <a:gd name="connsiteX3" fmla="*/ 5096 w 10000"/>
              <a:gd name="connsiteY3" fmla="*/ 5041 h 10000"/>
              <a:gd name="connsiteX4" fmla="*/ 7680 w 10000"/>
              <a:gd name="connsiteY4" fmla="*/ 4321 h 10000"/>
              <a:gd name="connsiteX5" fmla="*/ 9455 w 10000"/>
              <a:gd name="connsiteY5" fmla="*/ 2161 h 10000"/>
              <a:gd name="connsiteX6" fmla="*/ 10000 w 10000"/>
              <a:gd name="connsiteY6" fmla="*/ 0 h 10000"/>
              <a:gd name="connsiteX0" fmla="*/ 0 w 10000"/>
              <a:gd name="connsiteY0" fmla="*/ 10000 h 10000"/>
              <a:gd name="connsiteX1" fmla="*/ 640 w 10000"/>
              <a:gd name="connsiteY1" fmla="*/ 7922 h 10000"/>
              <a:gd name="connsiteX2" fmla="*/ 3200 w 10000"/>
              <a:gd name="connsiteY2" fmla="*/ 5761 h 10000"/>
              <a:gd name="connsiteX3" fmla="*/ 5096 w 10000"/>
              <a:gd name="connsiteY3" fmla="*/ 5041 h 10000"/>
              <a:gd name="connsiteX4" fmla="*/ 7680 w 10000"/>
              <a:gd name="connsiteY4" fmla="*/ 4321 h 10000"/>
              <a:gd name="connsiteX5" fmla="*/ 9455 w 10000"/>
              <a:gd name="connsiteY5" fmla="*/ 2161 h 10000"/>
              <a:gd name="connsiteX6" fmla="*/ 10000 w 10000"/>
              <a:gd name="connsiteY6" fmla="*/ 0 h 10000"/>
              <a:gd name="connsiteX0" fmla="*/ 0 w 10000"/>
              <a:gd name="connsiteY0" fmla="*/ 10000 h 10000"/>
              <a:gd name="connsiteX1" fmla="*/ 640 w 10000"/>
              <a:gd name="connsiteY1" fmla="*/ 7922 h 10000"/>
              <a:gd name="connsiteX2" fmla="*/ 2560 w 10000"/>
              <a:gd name="connsiteY2" fmla="*/ 5761 h 10000"/>
              <a:gd name="connsiteX3" fmla="*/ 5096 w 10000"/>
              <a:gd name="connsiteY3" fmla="*/ 5041 h 10000"/>
              <a:gd name="connsiteX4" fmla="*/ 7680 w 10000"/>
              <a:gd name="connsiteY4" fmla="*/ 4321 h 10000"/>
              <a:gd name="connsiteX5" fmla="*/ 9455 w 10000"/>
              <a:gd name="connsiteY5" fmla="*/ 2161 h 10000"/>
              <a:gd name="connsiteX6" fmla="*/ 10000 w 10000"/>
              <a:gd name="connsiteY6" fmla="*/ 0 h 10000"/>
              <a:gd name="connsiteX0" fmla="*/ 0 w 10000"/>
              <a:gd name="connsiteY0" fmla="*/ 10000 h 10000"/>
              <a:gd name="connsiteX1" fmla="*/ 640 w 10000"/>
              <a:gd name="connsiteY1" fmla="*/ 7922 h 10000"/>
              <a:gd name="connsiteX2" fmla="*/ 2560 w 10000"/>
              <a:gd name="connsiteY2" fmla="*/ 5761 h 10000"/>
              <a:gd name="connsiteX3" fmla="*/ 5120 w 10000"/>
              <a:gd name="connsiteY3" fmla="*/ 5041 h 10000"/>
              <a:gd name="connsiteX4" fmla="*/ 7680 w 10000"/>
              <a:gd name="connsiteY4" fmla="*/ 4321 h 10000"/>
              <a:gd name="connsiteX5" fmla="*/ 9455 w 10000"/>
              <a:gd name="connsiteY5" fmla="*/ 2161 h 10000"/>
              <a:gd name="connsiteX6" fmla="*/ 10000 w 10000"/>
              <a:gd name="connsiteY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cubicBezTo>
                  <a:pt x="114" y="9659"/>
                  <a:pt x="213" y="8629"/>
                  <a:pt x="640" y="7922"/>
                </a:cubicBezTo>
                <a:cubicBezTo>
                  <a:pt x="1067" y="7216"/>
                  <a:pt x="1813" y="6241"/>
                  <a:pt x="2560" y="5761"/>
                </a:cubicBezTo>
                <a:cubicBezTo>
                  <a:pt x="3307" y="5281"/>
                  <a:pt x="4267" y="5281"/>
                  <a:pt x="5120" y="5041"/>
                </a:cubicBezTo>
                <a:cubicBezTo>
                  <a:pt x="5973" y="4801"/>
                  <a:pt x="6957" y="4801"/>
                  <a:pt x="7680" y="4321"/>
                </a:cubicBezTo>
                <a:cubicBezTo>
                  <a:pt x="8403" y="3841"/>
                  <a:pt x="9068" y="2881"/>
                  <a:pt x="9455" y="2161"/>
                </a:cubicBezTo>
                <a:cubicBezTo>
                  <a:pt x="9842" y="1441"/>
                  <a:pt x="9909" y="360"/>
                  <a:pt x="10000" y="0"/>
                </a:cubicBezTo>
              </a:path>
            </a:pathLst>
          </a:custGeom>
          <a:noFill/>
          <a:ln w="38100" cmpd="sng">
            <a:solidFill>
              <a:srgbClr val="008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48" name="Rectangle 308"/>
          <p:cNvSpPr>
            <a:spLocks noChangeArrowheads="1"/>
          </p:cNvSpPr>
          <p:nvPr/>
        </p:nvSpPr>
        <p:spPr bwMode="auto">
          <a:xfrm>
            <a:off x="5129213" y="1800225"/>
            <a:ext cx="2990850" cy="333375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40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f(x) = |x|</a:t>
            </a:r>
            <a:r>
              <a:rPr lang="en-US" sz="140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1400">
                <a:solidFill>
                  <a:srgbClr val="3333FF"/>
                </a:solidFill>
                <a:latin typeface="Comic Sans MS" pitchFamily="66" charset="0"/>
                <a:cs typeface="Times New Roman" pitchFamily="18" charset="0"/>
              </a:rPr>
              <a:t>f(x) = sqrt(x)</a:t>
            </a:r>
            <a:r>
              <a:rPr lang="en-US" sz="140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1400">
                <a:solidFill>
                  <a:srgbClr val="008000"/>
                </a:solidFill>
                <a:latin typeface="Comic Sans MS" pitchFamily="66" charset="0"/>
                <a:cs typeface="Times New Roman" pitchFamily="18" charset="0"/>
              </a:rPr>
              <a:t>f(x) = x</a:t>
            </a:r>
            <a:r>
              <a:rPr lang="en-US" sz="1400" baseline="30000">
                <a:solidFill>
                  <a:srgbClr val="008000"/>
                </a:solidFill>
                <a:latin typeface="Comic Sans MS" pitchFamily="66" charset="0"/>
                <a:cs typeface="Times New Roman" pitchFamily="18" charset="0"/>
              </a:rPr>
              <a:t>3</a:t>
            </a:r>
            <a:endParaRPr lang="en-US" sz="1400">
              <a:solidFill>
                <a:srgbClr val="00800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553" name="Rectangle 313"/>
          <p:cNvSpPr>
            <a:spLocks noChangeArrowheads="1"/>
          </p:cNvSpPr>
          <p:nvPr/>
        </p:nvSpPr>
        <p:spPr bwMode="auto">
          <a:xfrm>
            <a:off x="304800" y="1158875"/>
            <a:ext cx="8763000" cy="5175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tIns="0" bIns="0" anchor="ctr">
            <a:spAutoFit/>
          </a:bodyPr>
          <a:lstStyle/>
          <a:p>
            <a:pPr algn="ctr"/>
            <a:r>
              <a:rPr lang="en-US" sz="1600">
                <a:latin typeface="Comic Sans MS" pitchFamily="66" charset="0"/>
                <a:cs typeface="Times New Roman" pitchFamily="18" charset="0"/>
              </a:rPr>
              <a:t>Knowing the graphical representation of basic functions allows us to make alterations or transformations into similar (but more complicated) functions</a:t>
            </a:r>
            <a:endParaRPr lang="en-US" sz="1600"/>
          </a:p>
        </p:txBody>
      </p:sp>
      <p:graphicFrame>
        <p:nvGraphicFramePr>
          <p:cNvPr id="10646" name="Group 406"/>
          <p:cNvGraphicFramePr>
            <a:graphicFrameLocks noGrp="1"/>
          </p:cNvGraphicFramePr>
          <p:nvPr/>
        </p:nvGraphicFramePr>
        <p:xfrm>
          <a:off x="304800" y="2362200"/>
          <a:ext cx="4191000" cy="2346960"/>
        </p:xfrm>
        <a:graphic>
          <a:graphicData uri="http://schemas.openxmlformats.org/drawingml/2006/table">
            <a:tbl>
              <a:tblPr/>
              <a:tblGrid>
                <a:gridCol w="609600"/>
                <a:gridCol w="990600"/>
                <a:gridCol w="1447800"/>
                <a:gridCol w="1143000"/>
              </a:tblGrid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f(x) = |x|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f(x) = sqrt(x)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f(x) = x</a:t>
                      </a:r>
                      <a:r>
                        <a:rPr kumimoji="1" lang="en-US" sz="1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 real #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 real #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0.5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0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"/>
                                        <p:tgtEl>
                                          <p:spTgt spid="105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105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10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3" dur="500"/>
                                        <p:tgtEl>
                                          <p:spTgt spid="105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10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0" grpId="0" animBg="1"/>
      <p:bldP spid="10540" grpId="1" animBg="1"/>
      <p:bldP spid="10541" grpId="0" animBg="1"/>
      <p:bldP spid="10541" grpId="1" animBg="1"/>
      <p:bldP spid="10542" grpId="0" animBg="1"/>
      <p:bldP spid="10542" grpId="1" animBg="1"/>
      <p:bldP spid="1054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Transformations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228600" y="1143000"/>
            <a:ext cx="8839200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tIns="0" bIns="0" anchor="ctr">
            <a:spAutoFit/>
          </a:bodyPr>
          <a:lstStyle/>
          <a:p>
            <a:pPr marL="225425" indent="-225425">
              <a:buFont typeface="Symbol" pitchFamily="18" charset="2"/>
              <a:buChar char=""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  Now let’s review some basic transformations and their effects</a:t>
            </a:r>
          </a:p>
          <a:p>
            <a:pPr marL="225425" indent="-225425">
              <a:buFont typeface="Symbol" pitchFamily="18" charset="2"/>
              <a:buNone/>
            </a:pPr>
            <a:endParaRPr lang="en-US" sz="1600">
              <a:cs typeface="Times New Roman" pitchFamily="18" charset="0"/>
            </a:endParaRPr>
          </a:p>
          <a:p>
            <a:pPr marL="225425" indent="-225425">
              <a:buFont typeface="Symbol" pitchFamily="18" charset="2"/>
              <a:buChar char=""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  Basically, the question becomes what is being affected by the addition / multiplication of a constant</a:t>
            </a:r>
            <a:endParaRPr lang="en-US" sz="1600"/>
          </a:p>
          <a:p>
            <a:pPr marL="344488" lvl="1" indent="-4763">
              <a:buFont typeface="Courier New" pitchFamily="49" charset="0"/>
              <a:buChar char="o"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  The x variable (just the independent variable) =&gt; horizontal effect</a:t>
            </a:r>
            <a:endParaRPr lang="en-US" sz="1600">
              <a:cs typeface="Times New Roman" pitchFamily="18" charset="0"/>
            </a:endParaRPr>
          </a:p>
          <a:p>
            <a:pPr marL="344488" lvl="1" indent="-4763">
              <a:buFont typeface="Courier New" pitchFamily="49" charset="0"/>
              <a:buChar char="o"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  The y variable (or f(x) as a whole) =&gt; vertical effect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Vertical Shifts</a:t>
            </a:r>
          </a:p>
        </p:txBody>
      </p:sp>
      <p:sp>
        <p:nvSpPr>
          <p:cNvPr id="36868" name="Line 4"/>
          <p:cNvSpPr>
            <a:spLocks noChangeShapeType="1"/>
          </p:cNvSpPr>
          <p:nvPr/>
        </p:nvSpPr>
        <p:spPr bwMode="auto">
          <a:xfrm>
            <a:off x="4495800" y="2362200"/>
            <a:ext cx="0" cy="426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69" name="Line 5"/>
          <p:cNvSpPr>
            <a:spLocks noChangeShapeType="1"/>
          </p:cNvSpPr>
          <p:nvPr/>
        </p:nvSpPr>
        <p:spPr bwMode="auto">
          <a:xfrm>
            <a:off x="2438400" y="44958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48006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1" name="Line 7"/>
          <p:cNvSpPr>
            <a:spLocks noChangeShapeType="1"/>
          </p:cNvSpPr>
          <p:nvPr/>
        </p:nvSpPr>
        <p:spPr bwMode="auto">
          <a:xfrm>
            <a:off x="51054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>
            <a:off x="54102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57150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41910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38862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>
            <a:off x="35814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>
            <a:off x="32766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>
            <a:off x="4419600" y="4800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>
            <a:off x="4419600" y="5105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4419600" y="5410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>
            <a:off x="4419600" y="5715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>
            <a:off x="4419600" y="4191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3" name="Line 19"/>
          <p:cNvSpPr>
            <a:spLocks noChangeShapeType="1"/>
          </p:cNvSpPr>
          <p:nvPr/>
        </p:nvSpPr>
        <p:spPr bwMode="auto">
          <a:xfrm>
            <a:off x="4419600" y="3886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4" name="Line 20"/>
          <p:cNvSpPr>
            <a:spLocks noChangeShapeType="1"/>
          </p:cNvSpPr>
          <p:nvPr/>
        </p:nvSpPr>
        <p:spPr bwMode="auto">
          <a:xfrm>
            <a:off x="4419600" y="3581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5" name="Line 21"/>
          <p:cNvSpPr>
            <a:spLocks noChangeShapeType="1"/>
          </p:cNvSpPr>
          <p:nvPr/>
        </p:nvSpPr>
        <p:spPr bwMode="auto">
          <a:xfrm>
            <a:off x="4419600" y="3276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47244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36887" name="Text Box 23"/>
          <p:cNvSpPr txBox="1">
            <a:spLocks noChangeArrowheads="1"/>
          </p:cNvSpPr>
          <p:nvPr/>
        </p:nvSpPr>
        <p:spPr bwMode="auto">
          <a:xfrm>
            <a:off x="50292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36888" name="Text Box 24"/>
          <p:cNvSpPr txBox="1">
            <a:spLocks noChangeArrowheads="1"/>
          </p:cNvSpPr>
          <p:nvPr/>
        </p:nvSpPr>
        <p:spPr bwMode="auto">
          <a:xfrm>
            <a:off x="53340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36889" name="Text Box 25"/>
          <p:cNvSpPr txBox="1">
            <a:spLocks noChangeArrowheads="1"/>
          </p:cNvSpPr>
          <p:nvPr/>
        </p:nvSpPr>
        <p:spPr bwMode="auto">
          <a:xfrm>
            <a:off x="56388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4572000" y="4724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36891" name="Text Box 27"/>
          <p:cNvSpPr txBox="1">
            <a:spLocks noChangeArrowheads="1"/>
          </p:cNvSpPr>
          <p:nvPr/>
        </p:nvSpPr>
        <p:spPr bwMode="auto">
          <a:xfrm>
            <a:off x="4572000" y="5029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36892" name="Text Box 28"/>
          <p:cNvSpPr txBox="1">
            <a:spLocks noChangeArrowheads="1"/>
          </p:cNvSpPr>
          <p:nvPr/>
        </p:nvSpPr>
        <p:spPr bwMode="auto">
          <a:xfrm>
            <a:off x="4572000" y="5334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36893" name="Text Box 29"/>
          <p:cNvSpPr txBox="1">
            <a:spLocks noChangeArrowheads="1"/>
          </p:cNvSpPr>
          <p:nvPr/>
        </p:nvSpPr>
        <p:spPr bwMode="auto">
          <a:xfrm>
            <a:off x="4572000" y="56388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36894" name="Text Box 30"/>
          <p:cNvSpPr txBox="1">
            <a:spLocks noChangeArrowheads="1"/>
          </p:cNvSpPr>
          <p:nvPr/>
        </p:nvSpPr>
        <p:spPr bwMode="auto">
          <a:xfrm>
            <a:off x="4572000" y="41148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36895" name="Text Box 31"/>
          <p:cNvSpPr txBox="1">
            <a:spLocks noChangeArrowheads="1"/>
          </p:cNvSpPr>
          <p:nvPr/>
        </p:nvSpPr>
        <p:spPr bwMode="auto">
          <a:xfrm>
            <a:off x="4572000" y="3810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36896" name="Text Box 32"/>
          <p:cNvSpPr txBox="1">
            <a:spLocks noChangeArrowheads="1"/>
          </p:cNvSpPr>
          <p:nvPr/>
        </p:nvSpPr>
        <p:spPr bwMode="auto">
          <a:xfrm>
            <a:off x="4572000" y="3505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36897" name="Text Box 33"/>
          <p:cNvSpPr txBox="1">
            <a:spLocks noChangeArrowheads="1"/>
          </p:cNvSpPr>
          <p:nvPr/>
        </p:nvSpPr>
        <p:spPr bwMode="auto">
          <a:xfrm>
            <a:off x="4572000" y="3200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36898" name="Text Box 34"/>
          <p:cNvSpPr txBox="1">
            <a:spLocks noChangeArrowheads="1"/>
          </p:cNvSpPr>
          <p:nvPr/>
        </p:nvSpPr>
        <p:spPr bwMode="auto">
          <a:xfrm>
            <a:off x="40386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36899" name="Text Box 35"/>
          <p:cNvSpPr txBox="1">
            <a:spLocks noChangeArrowheads="1"/>
          </p:cNvSpPr>
          <p:nvPr/>
        </p:nvSpPr>
        <p:spPr bwMode="auto">
          <a:xfrm>
            <a:off x="37338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36900" name="Text Box 36"/>
          <p:cNvSpPr txBox="1">
            <a:spLocks noChangeArrowheads="1"/>
          </p:cNvSpPr>
          <p:nvPr/>
        </p:nvSpPr>
        <p:spPr bwMode="auto">
          <a:xfrm>
            <a:off x="34290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36901" name="Text Box 37"/>
          <p:cNvSpPr txBox="1">
            <a:spLocks noChangeArrowheads="1"/>
          </p:cNvSpPr>
          <p:nvPr/>
        </p:nvSpPr>
        <p:spPr bwMode="auto">
          <a:xfrm>
            <a:off x="31242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36902" name="Line 38"/>
          <p:cNvSpPr>
            <a:spLocks noChangeShapeType="1"/>
          </p:cNvSpPr>
          <p:nvPr/>
        </p:nvSpPr>
        <p:spPr bwMode="auto">
          <a:xfrm>
            <a:off x="60198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903" name="Line 39"/>
          <p:cNvSpPr>
            <a:spLocks noChangeShapeType="1"/>
          </p:cNvSpPr>
          <p:nvPr/>
        </p:nvSpPr>
        <p:spPr bwMode="auto">
          <a:xfrm>
            <a:off x="63246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904" name="Line 40"/>
          <p:cNvSpPr>
            <a:spLocks noChangeShapeType="1"/>
          </p:cNvSpPr>
          <p:nvPr/>
        </p:nvSpPr>
        <p:spPr bwMode="auto">
          <a:xfrm>
            <a:off x="29718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905" name="Line 41"/>
          <p:cNvSpPr>
            <a:spLocks noChangeShapeType="1"/>
          </p:cNvSpPr>
          <p:nvPr/>
        </p:nvSpPr>
        <p:spPr bwMode="auto">
          <a:xfrm>
            <a:off x="26670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906" name="Line 42"/>
          <p:cNvSpPr>
            <a:spLocks noChangeShapeType="1"/>
          </p:cNvSpPr>
          <p:nvPr/>
        </p:nvSpPr>
        <p:spPr bwMode="auto">
          <a:xfrm>
            <a:off x="4419600" y="2971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907" name="Line 43"/>
          <p:cNvSpPr>
            <a:spLocks noChangeShapeType="1"/>
          </p:cNvSpPr>
          <p:nvPr/>
        </p:nvSpPr>
        <p:spPr bwMode="auto">
          <a:xfrm>
            <a:off x="4419600" y="2667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908" name="Line 44"/>
          <p:cNvSpPr>
            <a:spLocks noChangeShapeType="1"/>
          </p:cNvSpPr>
          <p:nvPr/>
        </p:nvSpPr>
        <p:spPr bwMode="auto">
          <a:xfrm>
            <a:off x="4419600" y="6019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909" name="Line 45"/>
          <p:cNvSpPr>
            <a:spLocks noChangeShapeType="1"/>
          </p:cNvSpPr>
          <p:nvPr/>
        </p:nvSpPr>
        <p:spPr bwMode="auto">
          <a:xfrm>
            <a:off x="4419600" y="6324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910" name="Text Box 46"/>
          <p:cNvSpPr txBox="1">
            <a:spLocks noChangeArrowheads="1"/>
          </p:cNvSpPr>
          <p:nvPr/>
        </p:nvSpPr>
        <p:spPr bwMode="auto">
          <a:xfrm>
            <a:off x="59436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36911" name="Text Box 47"/>
          <p:cNvSpPr txBox="1">
            <a:spLocks noChangeArrowheads="1"/>
          </p:cNvSpPr>
          <p:nvPr/>
        </p:nvSpPr>
        <p:spPr bwMode="auto">
          <a:xfrm>
            <a:off x="62484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36912" name="Text Box 48"/>
          <p:cNvSpPr txBox="1">
            <a:spLocks noChangeArrowheads="1"/>
          </p:cNvSpPr>
          <p:nvPr/>
        </p:nvSpPr>
        <p:spPr bwMode="auto">
          <a:xfrm>
            <a:off x="4572000" y="59134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36913" name="Text Box 49"/>
          <p:cNvSpPr txBox="1">
            <a:spLocks noChangeArrowheads="1"/>
          </p:cNvSpPr>
          <p:nvPr/>
        </p:nvSpPr>
        <p:spPr bwMode="auto">
          <a:xfrm>
            <a:off x="4572000" y="62182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36914" name="Text Box 50"/>
          <p:cNvSpPr txBox="1">
            <a:spLocks noChangeArrowheads="1"/>
          </p:cNvSpPr>
          <p:nvPr/>
        </p:nvSpPr>
        <p:spPr bwMode="auto">
          <a:xfrm>
            <a:off x="28194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36915" name="Text Box 51"/>
          <p:cNvSpPr txBox="1">
            <a:spLocks noChangeArrowheads="1"/>
          </p:cNvSpPr>
          <p:nvPr/>
        </p:nvSpPr>
        <p:spPr bwMode="auto">
          <a:xfrm>
            <a:off x="25146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36916" name="Text Box 52"/>
          <p:cNvSpPr txBox="1">
            <a:spLocks noChangeArrowheads="1"/>
          </p:cNvSpPr>
          <p:nvPr/>
        </p:nvSpPr>
        <p:spPr bwMode="auto">
          <a:xfrm>
            <a:off x="4572000" y="28956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36917" name="Text Box 53"/>
          <p:cNvSpPr txBox="1">
            <a:spLocks noChangeArrowheads="1"/>
          </p:cNvSpPr>
          <p:nvPr/>
        </p:nvSpPr>
        <p:spPr bwMode="auto">
          <a:xfrm>
            <a:off x="4572000" y="25908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36918" name="Freeform 54"/>
          <p:cNvSpPr>
            <a:spLocks/>
          </p:cNvSpPr>
          <p:nvPr/>
        </p:nvSpPr>
        <p:spPr bwMode="auto">
          <a:xfrm flipV="1">
            <a:off x="3810000" y="2362200"/>
            <a:ext cx="1371600" cy="2133600"/>
          </a:xfrm>
          <a:custGeom>
            <a:avLst/>
            <a:gdLst/>
            <a:ahLst/>
            <a:cxnLst>
              <a:cxn ang="0">
                <a:pos x="0" y="1344"/>
              </a:cxn>
              <a:cxn ang="0">
                <a:pos x="48" y="768"/>
              </a:cxn>
              <a:cxn ang="0">
                <a:pos x="240" y="192"/>
              </a:cxn>
              <a:cxn ang="0">
                <a:pos x="432" y="0"/>
              </a:cxn>
              <a:cxn ang="0">
                <a:pos x="624" y="192"/>
              </a:cxn>
              <a:cxn ang="0">
                <a:pos x="816" y="768"/>
              </a:cxn>
              <a:cxn ang="0">
                <a:pos x="864" y="1344"/>
              </a:cxn>
            </a:cxnLst>
            <a:rect l="0" t="0" r="r" b="b"/>
            <a:pathLst>
              <a:path w="864" h="1344">
                <a:moveTo>
                  <a:pt x="0" y="1344"/>
                </a:moveTo>
                <a:cubicBezTo>
                  <a:pt x="4" y="1152"/>
                  <a:pt x="8" y="960"/>
                  <a:pt x="48" y="768"/>
                </a:cubicBezTo>
                <a:cubicBezTo>
                  <a:pt x="88" y="576"/>
                  <a:pt x="176" y="320"/>
                  <a:pt x="240" y="192"/>
                </a:cubicBezTo>
                <a:cubicBezTo>
                  <a:pt x="304" y="64"/>
                  <a:pt x="368" y="0"/>
                  <a:pt x="432" y="0"/>
                </a:cubicBezTo>
                <a:cubicBezTo>
                  <a:pt x="496" y="0"/>
                  <a:pt x="560" y="64"/>
                  <a:pt x="624" y="192"/>
                </a:cubicBezTo>
                <a:cubicBezTo>
                  <a:pt x="688" y="320"/>
                  <a:pt x="776" y="576"/>
                  <a:pt x="816" y="768"/>
                </a:cubicBezTo>
                <a:cubicBezTo>
                  <a:pt x="856" y="960"/>
                  <a:pt x="856" y="1248"/>
                  <a:pt x="864" y="1344"/>
                </a:cubicBezTo>
              </a:path>
            </a:pathLst>
          </a:custGeom>
          <a:noFill/>
          <a:ln w="38100" cmpd="sng">
            <a:solidFill>
              <a:srgbClr val="3333FF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919" name="Rectangle 55"/>
          <p:cNvSpPr>
            <a:spLocks noChangeArrowheads="1"/>
          </p:cNvSpPr>
          <p:nvPr/>
        </p:nvSpPr>
        <p:spPr bwMode="auto">
          <a:xfrm>
            <a:off x="228600" y="1066800"/>
            <a:ext cx="88392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Symbol" pitchFamily="18" charset="2"/>
              <a:buChar char=""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Vertical shifts (the “y” or entire function is changed by some constant)</a:t>
            </a:r>
            <a:endParaRPr lang="en-US" sz="1600">
              <a:latin typeface="Comic Sans MS" pitchFamily="66" charset="0"/>
            </a:endParaRPr>
          </a:p>
          <a:p>
            <a:pPr lvl="1">
              <a:buFontTx/>
              <a:buChar char="o"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  The graph of y = f(x) + c is the graph of y = f(x) shifted up vertically by c units</a:t>
            </a:r>
            <a:endParaRPr lang="en-US" sz="1600">
              <a:latin typeface="Comic Sans MS" pitchFamily="66" charset="0"/>
            </a:endParaRPr>
          </a:p>
          <a:p>
            <a:pPr lvl="1">
              <a:buFontTx/>
              <a:buChar char="o"/>
            </a:pPr>
            <a:r>
              <a:rPr lang="en-US" sz="1600">
                <a:latin typeface="Comic Sans MS" pitchFamily="66" charset="0"/>
              </a:rPr>
              <a:t>  </a:t>
            </a:r>
            <a:r>
              <a:rPr lang="en-US" sz="1600">
                <a:latin typeface="Comic Sans MS" pitchFamily="66" charset="0"/>
                <a:cs typeface="Times New Roman" pitchFamily="18" charset="0"/>
              </a:rPr>
              <a:t>The graph of y = f(x) - c is the graph of y = f(x) shifted down vertically by c units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accel="50000" decel="5000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01874E-6 L 3.33333E-6 -0.1221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69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2" presetClass="path" presetSubtype="0" accel="50000" decel="50000" autoRev="1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01874E-6 L 3.33333E-6 0.2886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69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18" grpId="0" animBg="1"/>
      <p:bldP spid="36918" grpId="1" animBg="1"/>
      <p:bldP spid="36918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Horizontal Shifts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228600" y="1047750"/>
            <a:ext cx="883920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Symbol" pitchFamily="18" charset="2"/>
              <a:buChar char=""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Horizontal shifts (the “x” or independent variable is changed by some constant)</a:t>
            </a:r>
            <a:endParaRPr lang="en-US" sz="1600"/>
          </a:p>
          <a:p>
            <a:pPr marL="461963" lvl="1">
              <a:buFontTx/>
              <a:buChar char="o"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The graph of y = f(x + c) is the graph of y = f(x) shifted to the left (opposite the sign) by c units</a:t>
            </a:r>
            <a:endParaRPr lang="en-US" sz="1600"/>
          </a:p>
          <a:p>
            <a:pPr marL="461963" lvl="1">
              <a:buFontTx/>
              <a:buChar char="o"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The graph of y = f(x - c) is the graph of y = f(x) shifted to the right (opposite the sign) by c units </a:t>
            </a:r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>
            <a:off x="4495800" y="2362200"/>
            <a:ext cx="0" cy="426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46" name="Line 6"/>
          <p:cNvSpPr>
            <a:spLocks noChangeShapeType="1"/>
          </p:cNvSpPr>
          <p:nvPr/>
        </p:nvSpPr>
        <p:spPr bwMode="auto">
          <a:xfrm>
            <a:off x="2438400" y="44958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>
            <a:off x="48006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48" name="Line 8"/>
          <p:cNvSpPr>
            <a:spLocks noChangeShapeType="1"/>
          </p:cNvSpPr>
          <p:nvPr/>
        </p:nvSpPr>
        <p:spPr bwMode="auto">
          <a:xfrm>
            <a:off x="51054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49" name="Line 9"/>
          <p:cNvSpPr>
            <a:spLocks noChangeShapeType="1"/>
          </p:cNvSpPr>
          <p:nvPr/>
        </p:nvSpPr>
        <p:spPr bwMode="auto">
          <a:xfrm>
            <a:off x="54102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>
            <a:off x="57150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>
            <a:off x="41910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38862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>
            <a:off x="35814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>
            <a:off x="32766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>
            <a:off x="4419600" y="4800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4419600" y="5105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>
            <a:off x="4419600" y="5410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>
            <a:off x="4419600" y="5715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59" name="Line 19"/>
          <p:cNvSpPr>
            <a:spLocks noChangeShapeType="1"/>
          </p:cNvSpPr>
          <p:nvPr/>
        </p:nvSpPr>
        <p:spPr bwMode="auto">
          <a:xfrm>
            <a:off x="4419600" y="4191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60" name="Line 20"/>
          <p:cNvSpPr>
            <a:spLocks noChangeShapeType="1"/>
          </p:cNvSpPr>
          <p:nvPr/>
        </p:nvSpPr>
        <p:spPr bwMode="auto">
          <a:xfrm>
            <a:off x="4419600" y="3886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61" name="Line 21"/>
          <p:cNvSpPr>
            <a:spLocks noChangeShapeType="1"/>
          </p:cNvSpPr>
          <p:nvPr/>
        </p:nvSpPr>
        <p:spPr bwMode="auto">
          <a:xfrm>
            <a:off x="4419600" y="3581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62" name="Line 22"/>
          <p:cNvSpPr>
            <a:spLocks noChangeShapeType="1"/>
          </p:cNvSpPr>
          <p:nvPr/>
        </p:nvSpPr>
        <p:spPr bwMode="auto">
          <a:xfrm>
            <a:off x="4419600" y="3276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63" name="Text Box 23"/>
          <p:cNvSpPr txBox="1">
            <a:spLocks noChangeArrowheads="1"/>
          </p:cNvSpPr>
          <p:nvPr/>
        </p:nvSpPr>
        <p:spPr bwMode="auto">
          <a:xfrm>
            <a:off x="47244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35864" name="Text Box 24"/>
          <p:cNvSpPr txBox="1">
            <a:spLocks noChangeArrowheads="1"/>
          </p:cNvSpPr>
          <p:nvPr/>
        </p:nvSpPr>
        <p:spPr bwMode="auto">
          <a:xfrm>
            <a:off x="50292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35865" name="Text Box 25"/>
          <p:cNvSpPr txBox="1">
            <a:spLocks noChangeArrowheads="1"/>
          </p:cNvSpPr>
          <p:nvPr/>
        </p:nvSpPr>
        <p:spPr bwMode="auto">
          <a:xfrm>
            <a:off x="53340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35866" name="Text Box 26"/>
          <p:cNvSpPr txBox="1">
            <a:spLocks noChangeArrowheads="1"/>
          </p:cNvSpPr>
          <p:nvPr/>
        </p:nvSpPr>
        <p:spPr bwMode="auto">
          <a:xfrm>
            <a:off x="56388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35867" name="Text Box 27"/>
          <p:cNvSpPr txBox="1">
            <a:spLocks noChangeArrowheads="1"/>
          </p:cNvSpPr>
          <p:nvPr/>
        </p:nvSpPr>
        <p:spPr bwMode="auto">
          <a:xfrm>
            <a:off x="4572000" y="4724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35868" name="Text Box 28"/>
          <p:cNvSpPr txBox="1">
            <a:spLocks noChangeArrowheads="1"/>
          </p:cNvSpPr>
          <p:nvPr/>
        </p:nvSpPr>
        <p:spPr bwMode="auto">
          <a:xfrm>
            <a:off x="4572000" y="5029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35869" name="Text Box 29"/>
          <p:cNvSpPr txBox="1">
            <a:spLocks noChangeArrowheads="1"/>
          </p:cNvSpPr>
          <p:nvPr/>
        </p:nvSpPr>
        <p:spPr bwMode="auto">
          <a:xfrm>
            <a:off x="4572000" y="5334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35870" name="Text Box 30"/>
          <p:cNvSpPr txBox="1">
            <a:spLocks noChangeArrowheads="1"/>
          </p:cNvSpPr>
          <p:nvPr/>
        </p:nvSpPr>
        <p:spPr bwMode="auto">
          <a:xfrm>
            <a:off x="4572000" y="56388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35871" name="Text Box 31"/>
          <p:cNvSpPr txBox="1">
            <a:spLocks noChangeArrowheads="1"/>
          </p:cNvSpPr>
          <p:nvPr/>
        </p:nvSpPr>
        <p:spPr bwMode="auto">
          <a:xfrm>
            <a:off x="4572000" y="41148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35872" name="Text Box 32"/>
          <p:cNvSpPr txBox="1">
            <a:spLocks noChangeArrowheads="1"/>
          </p:cNvSpPr>
          <p:nvPr/>
        </p:nvSpPr>
        <p:spPr bwMode="auto">
          <a:xfrm>
            <a:off x="4572000" y="3810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35873" name="Text Box 33"/>
          <p:cNvSpPr txBox="1">
            <a:spLocks noChangeArrowheads="1"/>
          </p:cNvSpPr>
          <p:nvPr/>
        </p:nvSpPr>
        <p:spPr bwMode="auto">
          <a:xfrm>
            <a:off x="4572000" y="3505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35874" name="Text Box 34"/>
          <p:cNvSpPr txBox="1">
            <a:spLocks noChangeArrowheads="1"/>
          </p:cNvSpPr>
          <p:nvPr/>
        </p:nvSpPr>
        <p:spPr bwMode="auto">
          <a:xfrm>
            <a:off x="4572000" y="3200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35875" name="Text Box 35"/>
          <p:cNvSpPr txBox="1">
            <a:spLocks noChangeArrowheads="1"/>
          </p:cNvSpPr>
          <p:nvPr/>
        </p:nvSpPr>
        <p:spPr bwMode="auto">
          <a:xfrm>
            <a:off x="40386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35876" name="Text Box 36"/>
          <p:cNvSpPr txBox="1">
            <a:spLocks noChangeArrowheads="1"/>
          </p:cNvSpPr>
          <p:nvPr/>
        </p:nvSpPr>
        <p:spPr bwMode="auto">
          <a:xfrm>
            <a:off x="37338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35877" name="Text Box 37"/>
          <p:cNvSpPr txBox="1">
            <a:spLocks noChangeArrowheads="1"/>
          </p:cNvSpPr>
          <p:nvPr/>
        </p:nvSpPr>
        <p:spPr bwMode="auto">
          <a:xfrm>
            <a:off x="34290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35878" name="Text Box 38"/>
          <p:cNvSpPr txBox="1">
            <a:spLocks noChangeArrowheads="1"/>
          </p:cNvSpPr>
          <p:nvPr/>
        </p:nvSpPr>
        <p:spPr bwMode="auto">
          <a:xfrm>
            <a:off x="31242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35879" name="Line 39"/>
          <p:cNvSpPr>
            <a:spLocks noChangeShapeType="1"/>
          </p:cNvSpPr>
          <p:nvPr/>
        </p:nvSpPr>
        <p:spPr bwMode="auto">
          <a:xfrm>
            <a:off x="60198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80" name="Line 40"/>
          <p:cNvSpPr>
            <a:spLocks noChangeShapeType="1"/>
          </p:cNvSpPr>
          <p:nvPr/>
        </p:nvSpPr>
        <p:spPr bwMode="auto">
          <a:xfrm>
            <a:off x="63246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81" name="Line 41"/>
          <p:cNvSpPr>
            <a:spLocks noChangeShapeType="1"/>
          </p:cNvSpPr>
          <p:nvPr/>
        </p:nvSpPr>
        <p:spPr bwMode="auto">
          <a:xfrm>
            <a:off x="29718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82" name="Line 42"/>
          <p:cNvSpPr>
            <a:spLocks noChangeShapeType="1"/>
          </p:cNvSpPr>
          <p:nvPr/>
        </p:nvSpPr>
        <p:spPr bwMode="auto">
          <a:xfrm>
            <a:off x="26670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83" name="Line 43"/>
          <p:cNvSpPr>
            <a:spLocks noChangeShapeType="1"/>
          </p:cNvSpPr>
          <p:nvPr/>
        </p:nvSpPr>
        <p:spPr bwMode="auto">
          <a:xfrm>
            <a:off x="4419600" y="2971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84" name="Line 44"/>
          <p:cNvSpPr>
            <a:spLocks noChangeShapeType="1"/>
          </p:cNvSpPr>
          <p:nvPr/>
        </p:nvSpPr>
        <p:spPr bwMode="auto">
          <a:xfrm>
            <a:off x="4419600" y="2667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85" name="Line 45"/>
          <p:cNvSpPr>
            <a:spLocks noChangeShapeType="1"/>
          </p:cNvSpPr>
          <p:nvPr/>
        </p:nvSpPr>
        <p:spPr bwMode="auto">
          <a:xfrm>
            <a:off x="4419600" y="6019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86" name="Line 46"/>
          <p:cNvSpPr>
            <a:spLocks noChangeShapeType="1"/>
          </p:cNvSpPr>
          <p:nvPr/>
        </p:nvSpPr>
        <p:spPr bwMode="auto">
          <a:xfrm>
            <a:off x="4419600" y="6324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87" name="Text Box 47"/>
          <p:cNvSpPr txBox="1">
            <a:spLocks noChangeArrowheads="1"/>
          </p:cNvSpPr>
          <p:nvPr/>
        </p:nvSpPr>
        <p:spPr bwMode="auto">
          <a:xfrm>
            <a:off x="59436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35888" name="Text Box 48"/>
          <p:cNvSpPr txBox="1">
            <a:spLocks noChangeArrowheads="1"/>
          </p:cNvSpPr>
          <p:nvPr/>
        </p:nvSpPr>
        <p:spPr bwMode="auto">
          <a:xfrm>
            <a:off x="62484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35889" name="Text Box 49"/>
          <p:cNvSpPr txBox="1">
            <a:spLocks noChangeArrowheads="1"/>
          </p:cNvSpPr>
          <p:nvPr/>
        </p:nvSpPr>
        <p:spPr bwMode="auto">
          <a:xfrm>
            <a:off x="4572000" y="59134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35890" name="Text Box 50"/>
          <p:cNvSpPr txBox="1">
            <a:spLocks noChangeArrowheads="1"/>
          </p:cNvSpPr>
          <p:nvPr/>
        </p:nvSpPr>
        <p:spPr bwMode="auto">
          <a:xfrm>
            <a:off x="4572000" y="62182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35891" name="Text Box 51"/>
          <p:cNvSpPr txBox="1">
            <a:spLocks noChangeArrowheads="1"/>
          </p:cNvSpPr>
          <p:nvPr/>
        </p:nvSpPr>
        <p:spPr bwMode="auto">
          <a:xfrm>
            <a:off x="28194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35892" name="Text Box 52"/>
          <p:cNvSpPr txBox="1">
            <a:spLocks noChangeArrowheads="1"/>
          </p:cNvSpPr>
          <p:nvPr/>
        </p:nvSpPr>
        <p:spPr bwMode="auto">
          <a:xfrm>
            <a:off x="25146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35893" name="Text Box 53"/>
          <p:cNvSpPr txBox="1">
            <a:spLocks noChangeArrowheads="1"/>
          </p:cNvSpPr>
          <p:nvPr/>
        </p:nvSpPr>
        <p:spPr bwMode="auto">
          <a:xfrm>
            <a:off x="4572000" y="28956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35894" name="Text Box 54"/>
          <p:cNvSpPr txBox="1">
            <a:spLocks noChangeArrowheads="1"/>
          </p:cNvSpPr>
          <p:nvPr/>
        </p:nvSpPr>
        <p:spPr bwMode="auto">
          <a:xfrm>
            <a:off x="4572000" y="25908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35897" name="Freeform 57"/>
          <p:cNvSpPr>
            <a:spLocks/>
          </p:cNvSpPr>
          <p:nvPr/>
        </p:nvSpPr>
        <p:spPr bwMode="auto">
          <a:xfrm flipV="1">
            <a:off x="3810000" y="2362200"/>
            <a:ext cx="1371600" cy="2133600"/>
          </a:xfrm>
          <a:custGeom>
            <a:avLst/>
            <a:gdLst/>
            <a:ahLst/>
            <a:cxnLst>
              <a:cxn ang="0">
                <a:pos x="0" y="1344"/>
              </a:cxn>
              <a:cxn ang="0">
                <a:pos x="48" y="768"/>
              </a:cxn>
              <a:cxn ang="0">
                <a:pos x="240" y="192"/>
              </a:cxn>
              <a:cxn ang="0">
                <a:pos x="432" y="0"/>
              </a:cxn>
              <a:cxn ang="0">
                <a:pos x="624" y="192"/>
              </a:cxn>
              <a:cxn ang="0">
                <a:pos x="816" y="768"/>
              </a:cxn>
              <a:cxn ang="0">
                <a:pos x="864" y="1344"/>
              </a:cxn>
            </a:cxnLst>
            <a:rect l="0" t="0" r="r" b="b"/>
            <a:pathLst>
              <a:path w="864" h="1344">
                <a:moveTo>
                  <a:pt x="0" y="1344"/>
                </a:moveTo>
                <a:cubicBezTo>
                  <a:pt x="4" y="1152"/>
                  <a:pt x="8" y="960"/>
                  <a:pt x="48" y="768"/>
                </a:cubicBezTo>
                <a:cubicBezTo>
                  <a:pt x="88" y="576"/>
                  <a:pt x="176" y="320"/>
                  <a:pt x="240" y="192"/>
                </a:cubicBezTo>
                <a:cubicBezTo>
                  <a:pt x="304" y="64"/>
                  <a:pt x="368" y="0"/>
                  <a:pt x="432" y="0"/>
                </a:cubicBezTo>
                <a:cubicBezTo>
                  <a:pt x="496" y="0"/>
                  <a:pt x="560" y="64"/>
                  <a:pt x="624" y="192"/>
                </a:cubicBezTo>
                <a:cubicBezTo>
                  <a:pt x="688" y="320"/>
                  <a:pt x="776" y="576"/>
                  <a:pt x="816" y="768"/>
                </a:cubicBezTo>
                <a:cubicBezTo>
                  <a:pt x="856" y="960"/>
                  <a:pt x="856" y="1248"/>
                  <a:pt x="864" y="1344"/>
                </a:cubicBezTo>
              </a:path>
            </a:pathLst>
          </a:custGeom>
          <a:noFill/>
          <a:ln w="38100" cmpd="sng">
            <a:solidFill>
              <a:srgbClr val="3333FF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01874E-6 L -0.16667 -3.01874E-6 " pathEditMode="relative" rAng="0" ptsTypes="AA">
                                      <p:cBhvr>
                                        <p:cTn id="11" dur="1000" fill="hold"/>
                                        <p:tgtEl>
                                          <p:spTgt spid="358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63" presetClass="path" presetSubtype="0" accel="50000" decel="50000" autoRev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01874E-6 L 0.16666 -3.01874E-6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358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97" grpId="0" animBg="1"/>
      <p:bldP spid="35897" grpId="1" animBg="1"/>
      <p:bldP spid="35897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Graphs</a:t>
            </a:r>
          </a:p>
        </p:txBody>
      </p:sp>
      <p:sp>
        <p:nvSpPr>
          <p:cNvPr id="30723" name="Line 3"/>
          <p:cNvSpPr>
            <a:spLocks noChangeShapeType="1"/>
          </p:cNvSpPr>
          <p:nvPr/>
        </p:nvSpPr>
        <p:spPr bwMode="auto">
          <a:xfrm>
            <a:off x="6629400" y="2071688"/>
            <a:ext cx="0" cy="426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>
            <a:off x="4572000" y="4205288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>
            <a:off x="6934200" y="41290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>
            <a:off x="7239000" y="41290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7543800" y="41290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28" name="Line 8"/>
          <p:cNvSpPr>
            <a:spLocks noChangeShapeType="1"/>
          </p:cNvSpPr>
          <p:nvPr/>
        </p:nvSpPr>
        <p:spPr bwMode="auto">
          <a:xfrm>
            <a:off x="7848600" y="41290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6324600" y="41290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0" name="Line 10"/>
          <p:cNvSpPr>
            <a:spLocks noChangeShapeType="1"/>
          </p:cNvSpPr>
          <p:nvPr/>
        </p:nvSpPr>
        <p:spPr bwMode="auto">
          <a:xfrm>
            <a:off x="6019800" y="41290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>
            <a:off x="5715000" y="41290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2" name="Line 12"/>
          <p:cNvSpPr>
            <a:spLocks noChangeShapeType="1"/>
          </p:cNvSpPr>
          <p:nvPr/>
        </p:nvSpPr>
        <p:spPr bwMode="auto">
          <a:xfrm>
            <a:off x="5410200" y="41290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3" name="Line 13"/>
          <p:cNvSpPr>
            <a:spLocks noChangeShapeType="1"/>
          </p:cNvSpPr>
          <p:nvPr/>
        </p:nvSpPr>
        <p:spPr bwMode="auto">
          <a:xfrm>
            <a:off x="6553200" y="45100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4" name="Line 14"/>
          <p:cNvSpPr>
            <a:spLocks noChangeShapeType="1"/>
          </p:cNvSpPr>
          <p:nvPr/>
        </p:nvSpPr>
        <p:spPr bwMode="auto">
          <a:xfrm>
            <a:off x="6553200" y="48148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5" name="Line 15"/>
          <p:cNvSpPr>
            <a:spLocks noChangeShapeType="1"/>
          </p:cNvSpPr>
          <p:nvPr/>
        </p:nvSpPr>
        <p:spPr bwMode="auto">
          <a:xfrm>
            <a:off x="6553200" y="51196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6" name="Line 16"/>
          <p:cNvSpPr>
            <a:spLocks noChangeShapeType="1"/>
          </p:cNvSpPr>
          <p:nvPr/>
        </p:nvSpPr>
        <p:spPr bwMode="auto">
          <a:xfrm>
            <a:off x="6553200" y="54244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7" name="Line 17"/>
          <p:cNvSpPr>
            <a:spLocks noChangeShapeType="1"/>
          </p:cNvSpPr>
          <p:nvPr/>
        </p:nvSpPr>
        <p:spPr bwMode="auto">
          <a:xfrm>
            <a:off x="6553200" y="39004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>
            <a:off x="6553200" y="35956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9" name="Line 19"/>
          <p:cNvSpPr>
            <a:spLocks noChangeShapeType="1"/>
          </p:cNvSpPr>
          <p:nvPr/>
        </p:nvSpPr>
        <p:spPr bwMode="auto">
          <a:xfrm>
            <a:off x="6553200" y="32908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0" name="Line 20"/>
          <p:cNvSpPr>
            <a:spLocks noChangeShapeType="1"/>
          </p:cNvSpPr>
          <p:nvPr/>
        </p:nvSpPr>
        <p:spPr bwMode="auto">
          <a:xfrm>
            <a:off x="6553200" y="29860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1" name="Text Box 21"/>
          <p:cNvSpPr txBox="1">
            <a:spLocks noChangeArrowheads="1"/>
          </p:cNvSpPr>
          <p:nvPr/>
        </p:nvSpPr>
        <p:spPr bwMode="auto">
          <a:xfrm>
            <a:off x="6858000" y="428148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30742" name="Text Box 22"/>
          <p:cNvSpPr txBox="1">
            <a:spLocks noChangeArrowheads="1"/>
          </p:cNvSpPr>
          <p:nvPr/>
        </p:nvSpPr>
        <p:spPr bwMode="auto">
          <a:xfrm>
            <a:off x="7162800" y="428148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30743" name="Text Box 23"/>
          <p:cNvSpPr txBox="1">
            <a:spLocks noChangeArrowheads="1"/>
          </p:cNvSpPr>
          <p:nvPr/>
        </p:nvSpPr>
        <p:spPr bwMode="auto">
          <a:xfrm>
            <a:off x="7467600" y="428148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30744" name="Text Box 24"/>
          <p:cNvSpPr txBox="1">
            <a:spLocks noChangeArrowheads="1"/>
          </p:cNvSpPr>
          <p:nvPr/>
        </p:nvSpPr>
        <p:spPr bwMode="auto">
          <a:xfrm>
            <a:off x="7772400" y="428148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30745" name="Text Box 25"/>
          <p:cNvSpPr txBox="1">
            <a:spLocks noChangeArrowheads="1"/>
          </p:cNvSpPr>
          <p:nvPr/>
        </p:nvSpPr>
        <p:spPr bwMode="auto">
          <a:xfrm>
            <a:off x="6705600" y="443388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30746" name="Text Box 26"/>
          <p:cNvSpPr txBox="1">
            <a:spLocks noChangeArrowheads="1"/>
          </p:cNvSpPr>
          <p:nvPr/>
        </p:nvSpPr>
        <p:spPr bwMode="auto">
          <a:xfrm>
            <a:off x="6705600" y="473868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30747" name="Text Box 27"/>
          <p:cNvSpPr txBox="1">
            <a:spLocks noChangeArrowheads="1"/>
          </p:cNvSpPr>
          <p:nvPr/>
        </p:nvSpPr>
        <p:spPr bwMode="auto">
          <a:xfrm>
            <a:off x="6705600" y="504348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30748" name="Text Box 28"/>
          <p:cNvSpPr txBox="1">
            <a:spLocks noChangeArrowheads="1"/>
          </p:cNvSpPr>
          <p:nvPr/>
        </p:nvSpPr>
        <p:spPr bwMode="auto">
          <a:xfrm>
            <a:off x="6705600" y="534828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30749" name="Text Box 29"/>
          <p:cNvSpPr txBox="1">
            <a:spLocks noChangeArrowheads="1"/>
          </p:cNvSpPr>
          <p:nvPr/>
        </p:nvSpPr>
        <p:spPr bwMode="auto">
          <a:xfrm>
            <a:off x="6705600" y="382428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30750" name="Text Box 30"/>
          <p:cNvSpPr txBox="1">
            <a:spLocks noChangeArrowheads="1"/>
          </p:cNvSpPr>
          <p:nvPr/>
        </p:nvSpPr>
        <p:spPr bwMode="auto">
          <a:xfrm>
            <a:off x="6705600" y="351948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30751" name="Text Box 31"/>
          <p:cNvSpPr txBox="1">
            <a:spLocks noChangeArrowheads="1"/>
          </p:cNvSpPr>
          <p:nvPr/>
        </p:nvSpPr>
        <p:spPr bwMode="auto">
          <a:xfrm>
            <a:off x="6705600" y="321468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30752" name="Text Box 32"/>
          <p:cNvSpPr txBox="1">
            <a:spLocks noChangeArrowheads="1"/>
          </p:cNvSpPr>
          <p:nvPr/>
        </p:nvSpPr>
        <p:spPr bwMode="auto">
          <a:xfrm>
            <a:off x="6705600" y="290988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30753" name="Text Box 33"/>
          <p:cNvSpPr txBox="1">
            <a:spLocks noChangeArrowheads="1"/>
          </p:cNvSpPr>
          <p:nvPr/>
        </p:nvSpPr>
        <p:spPr bwMode="auto">
          <a:xfrm>
            <a:off x="6172200" y="428148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30754" name="Text Box 34"/>
          <p:cNvSpPr txBox="1">
            <a:spLocks noChangeArrowheads="1"/>
          </p:cNvSpPr>
          <p:nvPr/>
        </p:nvSpPr>
        <p:spPr bwMode="auto">
          <a:xfrm>
            <a:off x="5867400" y="428148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30755" name="Text Box 35"/>
          <p:cNvSpPr txBox="1">
            <a:spLocks noChangeArrowheads="1"/>
          </p:cNvSpPr>
          <p:nvPr/>
        </p:nvSpPr>
        <p:spPr bwMode="auto">
          <a:xfrm>
            <a:off x="5562600" y="428148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30756" name="Text Box 36"/>
          <p:cNvSpPr txBox="1">
            <a:spLocks noChangeArrowheads="1"/>
          </p:cNvSpPr>
          <p:nvPr/>
        </p:nvSpPr>
        <p:spPr bwMode="auto">
          <a:xfrm>
            <a:off x="5257800" y="428148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30757" name="Line 37"/>
          <p:cNvSpPr>
            <a:spLocks noChangeShapeType="1"/>
          </p:cNvSpPr>
          <p:nvPr/>
        </p:nvSpPr>
        <p:spPr bwMode="auto">
          <a:xfrm>
            <a:off x="8153400" y="41290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58" name="Line 38"/>
          <p:cNvSpPr>
            <a:spLocks noChangeShapeType="1"/>
          </p:cNvSpPr>
          <p:nvPr/>
        </p:nvSpPr>
        <p:spPr bwMode="auto">
          <a:xfrm>
            <a:off x="8458200" y="41290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59" name="Line 39"/>
          <p:cNvSpPr>
            <a:spLocks noChangeShapeType="1"/>
          </p:cNvSpPr>
          <p:nvPr/>
        </p:nvSpPr>
        <p:spPr bwMode="auto">
          <a:xfrm>
            <a:off x="5105400" y="41290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60" name="Line 40"/>
          <p:cNvSpPr>
            <a:spLocks noChangeShapeType="1"/>
          </p:cNvSpPr>
          <p:nvPr/>
        </p:nvSpPr>
        <p:spPr bwMode="auto">
          <a:xfrm>
            <a:off x="4800600" y="41290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61" name="Line 41"/>
          <p:cNvSpPr>
            <a:spLocks noChangeShapeType="1"/>
          </p:cNvSpPr>
          <p:nvPr/>
        </p:nvSpPr>
        <p:spPr bwMode="auto">
          <a:xfrm>
            <a:off x="6553200" y="26812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62" name="Line 42"/>
          <p:cNvSpPr>
            <a:spLocks noChangeShapeType="1"/>
          </p:cNvSpPr>
          <p:nvPr/>
        </p:nvSpPr>
        <p:spPr bwMode="auto">
          <a:xfrm>
            <a:off x="6553200" y="23764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63" name="Line 43"/>
          <p:cNvSpPr>
            <a:spLocks noChangeShapeType="1"/>
          </p:cNvSpPr>
          <p:nvPr/>
        </p:nvSpPr>
        <p:spPr bwMode="auto">
          <a:xfrm>
            <a:off x="6553200" y="57292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64" name="Line 44"/>
          <p:cNvSpPr>
            <a:spLocks noChangeShapeType="1"/>
          </p:cNvSpPr>
          <p:nvPr/>
        </p:nvSpPr>
        <p:spPr bwMode="auto">
          <a:xfrm>
            <a:off x="6553200" y="60340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65" name="Text Box 45"/>
          <p:cNvSpPr txBox="1">
            <a:spLocks noChangeArrowheads="1"/>
          </p:cNvSpPr>
          <p:nvPr/>
        </p:nvSpPr>
        <p:spPr bwMode="auto">
          <a:xfrm>
            <a:off x="8077200" y="428148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30766" name="Text Box 46"/>
          <p:cNvSpPr txBox="1">
            <a:spLocks noChangeArrowheads="1"/>
          </p:cNvSpPr>
          <p:nvPr/>
        </p:nvSpPr>
        <p:spPr bwMode="auto">
          <a:xfrm>
            <a:off x="8382000" y="428148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30767" name="Text Box 47"/>
          <p:cNvSpPr txBox="1">
            <a:spLocks noChangeArrowheads="1"/>
          </p:cNvSpPr>
          <p:nvPr/>
        </p:nvSpPr>
        <p:spPr bwMode="auto">
          <a:xfrm>
            <a:off x="6705600" y="5622925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30768" name="Text Box 48"/>
          <p:cNvSpPr txBox="1">
            <a:spLocks noChangeArrowheads="1"/>
          </p:cNvSpPr>
          <p:nvPr/>
        </p:nvSpPr>
        <p:spPr bwMode="auto">
          <a:xfrm>
            <a:off x="6705600" y="5927725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30769" name="Text Box 49"/>
          <p:cNvSpPr txBox="1">
            <a:spLocks noChangeArrowheads="1"/>
          </p:cNvSpPr>
          <p:nvPr/>
        </p:nvSpPr>
        <p:spPr bwMode="auto">
          <a:xfrm>
            <a:off x="4953000" y="428148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30770" name="Text Box 50"/>
          <p:cNvSpPr txBox="1">
            <a:spLocks noChangeArrowheads="1"/>
          </p:cNvSpPr>
          <p:nvPr/>
        </p:nvSpPr>
        <p:spPr bwMode="auto">
          <a:xfrm>
            <a:off x="4648200" y="428148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30771" name="Text Box 51"/>
          <p:cNvSpPr txBox="1">
            <a:spLocks noChangeArrowheads="1"/>
          </p:cNvSpPr>
          <p:nvPr/>
        </p:nvSpPr>
        <p:spPr bwMode="auto">
          <a:xfrm>
            <a:off x="6705600" y="260508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30772" name="Text Box 52"/>
          <p:cNvSpPr txBox="1">
            <a:spLocks noChangeArrowheads="1"/>
          </p:cNvSpPr>
          <p:nvPr/>
        </p:nvSpPr>
        <p:spPr bwMode="auto">
          <a:xfrm>
            <a:off x="6705600" y="230028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30773" name="Line 53"/>
          <p:cNvSpPr>
            <a:spLocks noChangeShapeType="1"/>
          </p:cNvSpPr>
          <p:nvPr/>
        </p:nvSpPr>
        <p:spPr bwMode="auto">
          <a:xfrm>
            <a:off x="2362200" y="2071688"/>
            <a:ext cx="0" cy="426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74" name="Line 54"/>
          <p:cNvSpPr>
            <a:spLocks noChangeShapeType="1"/>
          </p:cNvSpPr>
          <p:nvPr/>
        </p:nvSpPr>
        <p:spPr bwMode="auto">
          <a:xfrm>
            <a:off x="304800" y="4205288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75" name="Line 55"/>
          <p:cNvSpPr>
            <a:spLocks noChangeShapeType="1"/>
          </p:cNvSpPr>
          <p:nvPr/>
        </p:nvSpPr>
        <p:spPr bwMode="auto">
          <a:xfrm>
            <a:off x="2667000" y="41290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76" name="Line 56"/>
          <p:cNvSpPr>
            <a:spLocks noChangeShapeType="1"/>
          </p:cNvSpPr>
          <p:nvPr/>
        </p:nvSpPr>
        <p:spPr bwMode="auto">
          <a:xfrm>
            <a:off x="2971800" y="41290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77" name="Line 57"/>
          <p:cNvSpPr>
            <a:spLocks noChangeShapeType="1"/>
          </p:cNvSpPr>
          <p:nvPr/>
        </p:nvSpPr>
        <p:spPr bwMode="auto">
          <a:xfrm>
            <a:off x="3276600" y="41290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78" name="Line 58"/>
          <p:cNvSpPr>
            <a:spLocks noChangeShapeType="1"/>
          </p:cNvSpPr>
          <p:nvPr/>
        </p:nvSpPr>
        <p:spPr bwMode="auto">
          <a:xfrm>
            <a:off x="3581400" y="41290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79" name="Line 59"/>
          <p:cNvSpPr>
            <a:spLocks noChangeShapeType="1"/>
          </p:cNvSpPr>
          <p:nvPr/>
        </p:nvSpPr>
        <p:spPr bwMode="auto">
          <a:xfrm>
            <a:off x="2057400" y="41290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80" name="Line 60"/>
          <p:cNvSpPr>
            <a:spLocks noChangeShapeType="1"/>
          </p:cNvSpPr>
          <p:nvPr/>
        </p:nvSpPr>
        <p:spPr bwMode="auto">
          <a:xfrm>
            <a:off x="1752600" y="41290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81" name="Line 61"/>
          <p:cNvSpPr>
            <a:spLocks noChangeShapeType="1"/>
          </p:cNvSpPr>
          <p:nvPr/>
        </p:nvSpPr>
        <p:spPr bwMode="auto">
          <a:xfrm>
            <a:off x="1447800" y="41290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82" name="Line 62"/>
          <p:cNvSpPr>
            <a:spLocks noChangeShapeType="1"/>
          </p:cNvSpPr>
          <p:nvPr/>
        </p:nvSpPr>
        <p:spPr bwMode="auto">
          <a:xfrm>
            <a:off x="1143000" y="41290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83" name="Line 63"/>
          <p:cNvSpPr>
            <a:spLocks noChangeShapeType="1"/>
          </p:cNvSpPr>
          <p:nvPr/>
        </p:nvSpPr>
        <p:spPr bwMode="auto">
          <a:xfrm>
            <a:off x="2286000" y="45100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84" name="Line 64"/>
          <p:cNvSpPr>
            <a:spLocks noChangeShapeType="1"/>
          </p:cNvSpPr>
          <p:nvPr/>
        </p:nvSpPr>
        <p:spPr bwMode="auto">
          <a:xfrm>
            <a:off x="2286000" y="48148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85" name="Line 65"/>
          <p:cNvSpPr>
            <a:spLocks noChangeShapeType="1"/>
          </p:cNvSpPr>
          <p:nvPr/>
        </p:nvSpPr>
        <p:spPr bwMode="auto">
          <a:xfrm>
            <a:off x="2286000" y="51196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86" name="Line 66"/>
          <p:cNvSpPr>
            <a:spLocks noChangeShapeType="1"/>
          </p:cNvSpPr>
          <p:nvPr/>
        </p:nvSpPr>
        <p:spPr bwMode="auto">
          <a:xfrm>
            <a:off x="2286000" y="54244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87" name="Line 67"/>
          <p:cNvSpPr>
            <a:spLocks noChangeShapeType="1"/>
          </p:cNvSpPr>
          <p:nvPr/>
        </p:nvSpPr>
        <p:spPr bwMode="auto">
          <a:xfrm>
            <a:off x="2286000" y="39004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88" name="Line 68"/>
          <p:cNvSpPr>
            <a:spLocks noChangeShapeType="1"/>
          </p:cNvSpPr>
          <p:nvPr/>
        </p:nvSpPr>
        <p:spPr bwMode="auto">
          <a:xfrm>
            <a:off x="2286000" y="35956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89" name="Line 69"/>
          <p:cNvSpPr>
            <a:spLocks noChangeShapeType="1"/>
          </p:cNvSpPr>
          <p:nvPr/>
        </p:nvSpPr>
        <p:spPr bwMode="auto">
          <a:xfrm>
            <a:off x="2286000" y="32908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90" name="Line 70"/>
          <p:cNvSpPr>
            <a:spLocks noChangeShapeType="1"/>
          </p:cNvSpPr>
          <p:nvPr/>
        </p:nvSpPr>
        <p:spPr bwMode="auto">
          <a:xfrm>
            <a:off x="2286000" y="29860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91" name="Text Box 71"/>
          <p:cNvSpPr txBox="1">
            <a:spLocks noChangeArrowheads="1"/>
          </p:cNvSpPr>
          <p:nvPr/>
        </p:nvSpPr>
        <p:spPr bwMode="auto">
          <a:xfrm>
            <a:off x="2590800" y="428148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30792" name="Text Box 72"/>
          <p:cNvSpPr txBox="1">
            <a:spLocks noChangeArrowheads="1"/>
          </p:cNvSpPr>
          <p:nvPr/>
        </p:nvSpPr>
        <p:spPr bwMode="auto">
          <a:xfrm>
            <a:off x="2895600" y="428148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30793" name="Text Box 73"/>
          <p:cNvSpPr txBox="1">
            <a:spLocks noChangeArrowheads="1"/>
          </p:cNvSpPr>
          <p:nvPr/>
        </p:nvSpPr>
        <p:spPr bwMode="auto">
          <a:xfrm>
            <a:off x="3200400" y="428148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30794" name="Text Box 74"/>
          <p:cNvSpPr txBox="1">
            <a:spLocks noChangeArrowheads="1"/>
          </p:cNvSpPr>
          <p:nvPr/>
        </p:nvSpPr>
        <p:spPr bwMode="auto">
          <a:xfrm>
            <a:off x="3505200" y="428148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30795" name="Text Box 75"/>
          <p:cNvSpPr txBox="1">
            <a:spLocks noChangeArrowheads="1"/>
          </p:cNvSpPr>
          <p:nvPr/>
        </p:nvSpPr>
        <p:spPr bwMode="auto">
          <a:xfrm>
            <a:off x="2438400" y="443388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30796" name="Text Box 76"/>
          <p:cNvSpPr txBox="1">
            <a:spLocks noChangeArrowheads="1"/>
          </p:cNvSpPr>
          <p:nvPr/>
        </p:nvSpPr>
        <p:spPr bwMode="auto">
          <a:xfrm>
            <a:off x="2438400" y="473868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30797" name="Text Box 77"/>
          <p:cNvSpPr txBox="1">
            <a:spLocks noChangeArrowheads="1"/>
          </p:cNvSpPr>
          <p:nvPr/>
        </p:nvSpPr>
        <p:spPr bwMode="auto">
          <a:xfrm>
            <a:off x="2438400" y="504348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30798" name="Text Box 78"/>
          <p:cNvSpPr txBox="1">
            <a:spLocks noChangeArrowheads="1"/>
          </p:cNvSpPr>
          <p:nvPr/>
        </p:nvSpPr>
        <p:spPr bwMode="auto">
          <a:xfrm>
            <a:off x="2438400" y="534828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30799" name="Text Box 79"/>
          <p:cNvSpPr txBox="1">
            <a:spLocks noChangeArrowheads="1"/>
          </p:cNvSpPr>
          <p:nvPr/>
        </p:nvSpPr>
        <p:spPr bwMode="auto">
          <a:xfrm>
            <a:off x="2438400" y="382428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30800" name="Text Box 80"/>
          <p:cNvSpPr txBox="1">
            <a:spLocks noChangeArrowheads="1"/>
          </p:cNvSpPr>
          <p:nvPr/>
        </p:nvSpPr>
        <p:spPr bwMode="auto">
          <a:xfrm>
            <a:off x="2438400" y="351948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30801" name="Text Box 81"/>
          <p:cNvSpPr txBox="1">
            <a:spLocks noChangeArrowheads="1"/>
          </p:cNvSpPr>
          <p:nvPr/>
        </p:nvSpPr>
        <p:spPr bwMode="auto">
          <a:xfrm>
            <a:off x="2438400" y="321468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30802" name="Text Box 82"/>
          <p:cNvSpPr txBox="1">
            <a:spLocks noChangeArrowheads="1"/>
          </p:cNvSpPr>
          <p:nvPr/>
        </p:nvSpPr>
        <p:spPr bwMode="auto">
          <a:xfrm>
            <a:off x="2438400" y="290988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30803" name="Text Box 83"/>
          <p:cNvSpPr txBox="1">
            <a:spLocks noChangeArrowheads="1"/>
          </p:cNvSpPr>
          <p:nvPr/>
        </p:nvSpPr>
        <p:spPr bwMode="auto">
          <a:xfrm>
            <a:off x="1905000" y="428148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30804" name="Text Box 84"/>
          <p:cNvSpPr txBox="1">
            <a:spLocks noChangeArrowheads="1"/>
          </p:cNvSpPr>
          <p:nvPr/>
        </p:nvSpPr>
        <p:spPr bwMode="auto">
          <a:xfrm>
            <a:off x="1600200" y="428148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30805" name="Text Box 85"/>
          <p:cNvSpPr txBox="1">
            <a:spLocks noChangeArrowheads="1"/>
          </p:cNvSpPr>
          <p:nvPr/>
        </p:nvSpPr>
        <p:spPr bwMode="auto">
          <a:xfrm>
            <a:off x="1295400" y="428148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30806" name="Text Box 86"/>
          <p:cNvSpPr txBox="1">
            <a:spLocks noChangeArrowheads="1"/>
          </p:cNvSpPr>
          <p:nvPr/>
        </p:nvSpPr>
        <p:spPr bwMode="auto">
          <a:xfrm>
            <a:off x="990600" y="428148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30807" name="Line 87"/>
          <p:cNvSpPr>
            <a:spLocks noChangeShapeType="1"/>
          </p:cNvSpPr>
          <p:nvPr/>
        </p:nvSpPr>
        <p:spPr bwMode="auto">
          <a:xfrm>
            <a:off x="3886200" y="41290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08" name="Line 88"/>
          <p:cNvSpPr>
            <a:spLocks noChangeShapeType="1"/>
          </p:cNvSpPr>
          <p:nvPr/>
        </p:nvSpPr>
        <p:spPr bwMode="auto">
          <a:xfrm>
            <a:off x="4191000" y="41290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09" name="Line 89"/>
          <p:cNvSpPr>
            <a:spLocks noChangeShapeType="1"/>
          </p:cNvSpPr>
          <p:nvPr/>
        </p:nvSpPr>
        <p:spPr bwMode="auto">
          <a:xfrm>
            <a:off x="838200" y="41290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10" name="Line 90"/>
          <p:cNvSpPr>
            <a:spLocks noChangeShapeType="1"/>
          </p:cNvSpPr>
          <p:nvPr/>
        </p:nvSpPr>
        <p:spPr bwMode="auto">
          <a:xfrm>
            <a:off x="533400" y="41290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11" name="Line 91"/>
          <p:cNvSpPr>
            <a:spLocks noChangeShapeType="1"/>
          </p:cNvSpPr>
          <p:nvPr/>
        </p:nvSpPr>
        <p:spPr bwMode="auto">
          <a:xfrm>
            <a:off x="2286000" y="26812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12" name="Line 92"/>
          <p:cNvSpPr>
            <a:spLocks noChangeShapeType="1"/>
          </p:cNvSpPr>
          <p:nvPr/>
        </p:nvSpPr>
        <p:spPr bwMode="auto">
          <a:xfrm>
            <a:off x="2286000" y="23764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13" name="Line 93"/>
          <p:cNvSpPr>
            <a:spLocks noChangeShapeType="1"/>
          </p:cNvSpPr>
          <p:nvPr/>
        </p:nvSpPr>
        <p:spPr bwMode="auto">
          <a:xfrm>
            <a:off x="2286000" y="57292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14" name="Line 94"/>
          <p:cNvSpPr>
            <a:spLocks noChangeShapeType="1"/>
          </p:cNvSpPr>
          <p:nvPr/>
        </p:nvSpPr>
        <p:spPr bwMode="auto">
          <a:xfrm>
            <a:off x="2286000" y="60340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15" name="Text Box 95"/>
          <p:cNvSpPr txBox="1">
            <a:spLocks noChangeArrowheads="1"/>
          </p:cNvSpPr>
          <p:nvPr/>
        </p:nvSpPr>
        <p:spPr bwMode="auto">
          <a:xfrm>
            <a:off x="3810000" y="428148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30816" name="Text Box 96"/>
          <p:cNvSpPr txBox="1">
            <a:spLocks noChangeArrowheads="1"/>
          </p:cNvSpPr>
          <p:nvPr/>
        </p:nvSpPr>
        <p:spPr bwMode="auto">
          <a:xfrm>
            <a:off x="4114800" y="428148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30817" name="Text Box 97"/>
          <p:cNvSpPr txBox="1">
            <a:spLocks noChangeArrowheads="1"/>
          </p:cNvSpPr>
          <p:nvPr/>
        </p:nvSpPr>
        <p:spPr bwMode="auto">
          <a:xfrm>
            <a:off x="2438400" y="5622925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30818" name="Text Box 98"/>
          <p:cNvSpPr txBox="1">
            <a:spLocks noChangeArrowheads="1"/>
          </p:cNvSpPr>
          <p:nvPr/>
        </p:nvSpPr>
        <p:spPr bwMode="auto">
          <a:xfrm>
            <a:off x="2438400" y="5927725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30819" name="Text Box 99"/>
          <p:cNvSpPr txBox="1">
            <a:spLocks noChangeArrowheads="1"/>
          </p:cNvSpPr>
          <p:nvPr/>
        </p:nvSpPr>
        <p:spPr bwMode="auto">
          <a:xfrm>
            <a:off x="685800" y="428148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30820" name="Text Box 100"/>
          <p:cNvSpPr txBox="1">
            <a:spLocks noChangeArrowheads="1"/>
          </p:cNvSpPr>
          <p:nvPr/>
        </p:nvSpPr>
        <p:spPr bwMode="auto">
          <a:xfrm>
            <a:off x="381000" y="428148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30821" name="Text Box 101"/>
          <p:cNvSpPr txBox="1">
            <a:spLocks noChangeArrowheads="1"/>
          </p:cNvSpPr>
          <p:nvPr/>
        </p:nvSpPr>
        <p:spPr bwMode="auto">
          <a:xfrm>
            <a:off x="2438400" y="260508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30822" name="Text Box 102"/>
          <p:cNvSpPr txBox="1">
            <a:spLocks noChangeArrowheads="1"/>
          </p:cNvSpPr>
          <p:nvPr/>
        </p:nvSpPr>
        <p:spPr bwMode="auto">
          <a:xfrm>
            <a:off x="2438400" y="230028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30823" name="Line 103"/>
          <p:cNvSpPr>
            <a:spLocks noChangeShapeType="1"/>
          </p:cNvSpPr>
          <p:nvPr/>
        </p:nvSpPr>
        <p:spPr bwMode="auto">
          <a:xfrm flipV="1">
            <a:off x="1143000" y="2986088"/>
            <a:ext cx="3048000" cy="3048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24" name="Freeform 104"/>
          <p:cNvSpPr>
            <a:spLocks/>
          </p:cNvSpPr>
          <p:nvPr/>
        </p:nvSpPr>
        <p:spPr bwMode="auto">
          <a:xfrm flipV="1">
            <a:off x="1676400" y="2057362"/>
            <a:ext cx="1371600" cy="1828838"/>
          </a:xfrm>
          <a:custGeom>
            <a:avLst/>
            <a:gdLst>
              <a:gd name="connsiteX0" fmla="*/ 0 w 10000"/>
              <a:gd name="connsiteY0" fmla="*/ 10052 h 10052"/>
              <a:gd name="connsiteX1" fmla="*/ 556 w 10000"/>
              <a:gd name="connsiteY1" fmla="*/ 5766 h 10052"/>
              <a:gd name="connsiteX2" fmla="*/ 2778 w 10000"/>
              <a:gd name="connsiteY2" fmla="*/ 1481 h 10052"/>
              <a:gd name="connsiteX3" fmla="*/ 5000 w 10000"/>
              <a:gd name="connsiteY3" fmla="*/ 52 h 10052"/>
              <a:gd name="connsiteX4" fmla="*/ 7222 w 10000"/>
              <a:gd name="connsiteY4" fmla="*/ 1791 h 10052"/>
              <a:gd name="connsiteX5" fmla="*/ 9444 w 10000"/>
              <a:gd name="connsiteY5" fmla="*/ 5766 h 10052"/>
              <a:gd name="connsiteX6" fmla="*/ 10000 w 10000"/>
              <a:gd name="connsiteY6" fmla="*/ 10052 h 10052"/>
              <a:gd name="connsiteX0" fmla="*/ 0 w 10000"/>
              <a:gd name="connsiteY0" fmla="*/ 10000 h 10000"/>
              <a:gd name="connsiteX1" fmla="*/ 556 w 10000"/>
              <a:gd name="connsiteY1" fmla="*/ 5714 h 10000"/>
              <a:gd name="connsiteX2" fmla="*/ 2778 w 10000"/>
              <a:gd name="connsiteY2" fmla="*/ 1739 h 10000"/>
              <a:gd name="connsiteX3" fmla="*/ 5000 w 10000"/>
              <a:gd name="connsiteY3" fmla="*/ 0 h 10000"/>
              <a:gd name="connsiteX4" fmla="*/ 7222 w 10000"/>
              <a:gd name="connsiteY4" fmla="*/ 1739 h 10000"/>
              <a:gd name="connsiteX5" fmla="*/ 9444 w 10000"/>
              <a:gd name="connsiteY5" fmla="*/ 5714 h 10000"/>
              <a:gd name="connsiteX6" fmla="*/ 10000 w 10000"/>
              <a:gd name="connsiteY6" fmla="*/ 10000 h 10000"/>
              <a:gd name="connsiteX0" fmla="*/ 0 w 10000"/>
              <a:gd name="connsiteY0" fmla="*/ 10000 h 10000"/>
              <a:gd name="connsiteX1" fmla="*/ 556 w 10000"/>
              <a:gd name="connsiteY1" fmla="*/ 5714 h 10000"/>
              <a:gd name="connsiteX2" fmla="*/ 2778 w 10000"/>
              <a:gd name="connsiteY2" fmla="*/ 1739 h 10000"/>
              <a:gd name="connsiteX3" fmla="*/ 5000 w 10000"/>
              <a:gd name="connsiteY3" fmla="*/ 0 h 10000"/>
              <a:gd name="connsiteX4" fmla="*/ 7222 w 10000"/>
              <a:gd name="connsiteY4" fmla="*/ 1739 h 10000"/>
              <a:gd name="connsiteX5" fmla="*/ 9444 w 10000"/>
              <a:gd name="connsiteY5" fmla="*/ 6957 h 10000"/>
              <a:gd name="connsiteX6" fmla="*/ 10000 w 10000"/>
              <a:gd name="connsiteY6" fmla="*/ 10000 h 10000"/>
              <a:gd name="connsiteX0" fmla="*/ 0 w 10000"/>
              <a:gd name="connsiteY0" fmla="*/ 10000 h 10000"/>
              <a:gd name="connsiteX1" fmla="*/ 556 w 10000"/>
              <a:gd name="connsiteY1" fmla="*/ 6957 h 10000"/>
              <a:gd name="connsiteX2" fmla="*/ 2778 w 10000"/>
              <a:gd name="connsiteY2" fmla="*/ 1739 h 10000"/>
              <a:gd name="connsiteX3" fmla="*/ 5000 w 10000"/>
              <a:gd name="connsiteY3" fmla="*/ 0 h 10000"/>
              <a:gd name="connsiteX4" fmla="*/ 7222 w 10000"/>
              <a:gd name="connsiteY4" fmla="*/ 1739 h 10000"/>
              <a:gd name="connsiteX5" fmla="*/ 9444 w 10000"/>
              <a:gd name="connsiteY5" fmla="*/ 6957 h 10000"/>
              <a:gd name="connsiteX6" fmla="*/ 10000 w 10000"/>
              <a:gd name="connsiteY6" fmla="*/ 10000 h 10000"/>
              <a:gd name="connsiteX0" fmla="*/ 0 w 10000"/>
              <a:gd name="connsiteY0" fmla="*/ 10000 h 10000"/>
              <a:gd name="connsiteX1" fmla="*/ 556 w 10000"/>
              <a:gd name="connsiteY1" fmla="*/ 6957 h 10000"/>
              <a:gd name="connsiteX2" fmla="*/ 2778 w 10000"/>
              <a:gd name="connsiteY2" fmla="*/ 1739 h 10000"/>
              <a:gd name="connsiteX3" fmla="*/ 5000 w 10000"/>
              <a:gd name="connsiteY3" fmla="*/ 0 h 10000"/>
              <a:gd name="connsiteX4" fmla="*/ 7222 w 10000"/>
              <a:gd name="connsiteY4" fmla="*/ 1739 h 10000"/>
              <a:gd name="connsiteX5" fmla="*/ 9444 w 10000"/>
              <a:gd name="connsiteY5" fmla="*/ 6957 h 10000"/>
              <a:gd name="connsiteX6" fmla="*/ 10000 w 10000"/>
              <a:gd name="connsiteY6" fmla="*/ 10000 h 10000"/>
              <a:gd name="connsiteX0" fmla="*/ 0 w 10000"/>
              <a:gd name="connsiteY0" fmla="*/ 10000 h 10000"/>
              <a:gd name="connsiteX1" fmla="*/ 556 w 10000"/>
              <a:gd name="connsiteY1" fmla="*/ 6957 h 10000"/>
              <a:gd name="connsiteX2" fmla="*/ 2778 w 10000"/>
              <a:gd name="connsiteY2" fmla="*/ 1739 h 10000"/>
              <a:gd name="connsiteX3" fmla="*/ 5000 w 10000"/>
              <a:gd name="connsiteY3" fmla="*/ 0 h 10000"/>
              <a:gd name="connsiteX4" fmla="*/ 7222 w 10000"/>
              <a:gd name="connsiteY4" fmla="*/ 1739 h 10000"/>
              <a:gd name="connsiteX5" fmla="*/ 9444 w 10000"/>
              <a:gd name="connsiteY5" fmla="*/ 6957 h 10000"/>
              <a:gd name="connsiteX6" fmla="*/ 10000 w 10000"/>
              <a:gd name="connsiteY6" fmla="*/ 10000 h 10000"/>
              <a:gd name="connsiteX0" fmla="*/ 0 w 10000"/>
              <a:gd name="connsiteY0" fmla="*/ 10435 h 10435"/>
              <a:gd name="connsiteX1" fmla="*/ 556 w 10000"/>
              <a:gd name="connsiteY1" fmla="*/ 6957 h 10435"/>
              <a:gd name="connsiteX2" fmla="*/ 2778 w 10000"/>
              <a:gd name="connsiteY2" fmla="*/ 1739 h 10435"/>
              <a:gd name="connsiteX3" fmla="*/ 5000 w 10000"/>
              <a:gd name="connsiteY3" fmla="*/ 0 h 10435"/>
              <a:gd name="connsiteX4" fmla="*/ 7222 w 10000"/>
              <a:gd name="connsiteY4" fmla="*/ 1739 h 10435"/>
              <a:gd name="connsiteX5" fmla="*/ 9444 w 10000"/>
              <a:gd name="connsiteY5" fmla="*/ 6957 h 10435"/>
              <a:gd name="connsiteX6" fmla="*/ 10000 w 10000"/>
              <a:gd name="connsiteY6" fmla="*/ 10000 h 10435"/>
              <a:gd name="connsiteX0" fmla="*/ 0 w 10000"/>
              <a:gd name="connsiteY0" fmla="*/ 10435 h 10435"/>
              <a:gd name="connsiteX1" fmla="*/ 556 w 10000"/>
              <a:gd name="connsiteY1" fmla="*/ 6957 h 10435"/>
              <a:gd name="connsiteX2" fmla="*/ 2778 w 10000"/>
              <a:gd name="connsiteY2" fmla="*/ 1739 h 10435"/>
              <a:gd name="connsiteX3" fmla="*/ 5000 w 10000"/>
              <a:gd name="connsiteY3" fmla="*/ 0 h 10435"/>
              <a:gd name="connsiteX4" fmla="*/ 7222 w 10000"/>
              <a:gd name="connsiteY4" fmla="*/ 1739 h 10435"/>
              <a:gd name="connsiteX5" fmla="*/ 9444 w 10000"/>
              <a:gd name="connsiteY5" fmla="*/ 6957 h 10435"/>
              <a:gd name="connsiteX6" fmla="*/ 10000 w 10000"/>
              <a:gd name="connsiteY6" fmla="*/ 10435 h 10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435">
                <a:moveTo>
                  <a:pt x="0" y="10435"/>
                </a:moveTo>
                <a:cubicBezTo>
                  <a:pt x="46" y="9006"/>
                  <a:pt x="93" y="8406"/>
                  <a:pt x="556" y="6957"/>
                </a:cubicBezTo>
                <a:cubicBezTo>
                  <a:pt x="1019" y="5508"/>
                  <a:pt x="2037" y="2898"/>
                  <a:pt x="2778" y="1739"/>
                </a:cubicBezTo>
                <a:cubicBezTo>
                  <a:pt x="3519" y="580"/>
                  <a:pt x="4259" y="0"/>
                  <a:pt x="5000" y="0"/>
                </a:cubicBezTo>
                <a:cubicBezTo>
                  <a:pt x="5741" y="0"/>
                  <a:pt x="6481" y="580"/>
                  <a:pt x="7222" y="1739"/>
                </a:cubicBezTo>
                <a:cubicBezTo>
                  <a:pt x="7963" y="2898"/>
                  <a:pt x="8981" y="5508"/>
                  <a:pt x="9444" y="6957"/>
                </a:cubicBezTo>
                <a:cubicBezTo>
                  <a:pt x="9907" y="8406"/>
                  <a:pt x="9907" y="9721"/>
                  <a:pt x="10000" y="10435"/>
                </a:cubicBezTo>
              </a:path>
            </a:pathLst>
          </a:custGeom>
          <a:noFill/>
          <a:ln w="38100" cmpd="sng">
            <a:solidFill>
              <a:srgbClr val="3333FF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25" name="Freeform 105"/>
          <p:cNvSpPr>
            <a:spLocks/>
          </p:cNvSpPr>
          <p:nvPr/>
        </p:nvSpPr>
        <p:spPr bwMode="auto">
          <a:xfrm flipV="1">
            <a:off x="6858000" y="2071688"/>
            <a:ext cx="1371600" cy="2133600"/>
          </a:xfrm>
          <a:custGeom>
            <a:avLst/>
            <a:gdLst/>
            <a:ahLst/>
            <a:cxnLst>
              <a:cxn ang="0">
                <a:pos x="0" y="1344"/>
              </a:cxn>
              <a:cxn ang="0">
                <a:pos x="48" y="768"/>
              </a:cxn>
              <a:cxn ang="0">
                <a:pos x="240" y="192"/>
              </a:cxn>
              <a:cxn ang="0">
                <a:pos x="432" y="0"/>
              </a:cxn>
              <a:cxn ang="0">
                <a:pos x="624" y="192"/>
              </a:cxn>
              <a:cxn ang="0">
                <a:pos x="816" y="768"/>
              </a:cxn>
              <a:cxn ang="0">
                <a:pos x="864" y="1344"/>
              </a:cxn>
            </a:cxnLst>
            <a:rect l="0" t="0" r="r" b="b"/>
            <a:pathLst>
              <a:path w="864" h="1344">
                <a:moveTo>
                  <a:pt x="0" y="1344"/>
                </a:moveTo>
                <a:cubicBezTo>
                  <a:pt x="4" y="1152"/>
                  <a:pt x="8" y="960"/>
                  <a:pt x="48" y="768"/>
                </a:cubicBezTo>
                <a:cubicBezTo>
                  <a:pt x="88" y="576"/>
                  <a:pt x="176" y="320"/>
                  <a:pt x="240" y="192"/>
                </a:cubicBezTo>
                <a:cubicBezTo>
                  <a:pt x="304" y="64"/>
                  <a:pt x="368" y="0"/>
                  <a:pt x="432" y="0"/>
                </a:cubicBezTo>
                <a:cubicBezTo>
                  <a:pt x="496" y="0"/>
                  <a:pt x="560" y="64"/>
                  <a:pt x="624" y="192"/>
                </a:cubicBezTo>
                <a:cubicBezTo>
                  <a:pt x="688" y="320"/>
                  <a:pt x="776" y="576"/>
                  <a:pt x="816" y="768"/>
                </a:cubicBezTo>
                <a:cubicBezTo>
                  <a:pt x="856" y="960"/>
                  <a:pt x="856" y="1248"/>
                  <a:pt x="864" y="1344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26" name="Freeform 106"/>
          <p:cNvSpPr>
            <a:spLocks/>
          </p:cNvSpPr>
          <p:nvPr/>
        </p:nvSpPr>
        <p:spPr bwMode="auto">
          <a:xfrm>
            <a:off x="6324600" y="3519488"/>
            <a:ext cx="1828800" cy="685800"/>
          </a:xfrm>
          <a:custGeom>
            <a:avLst/>
            <a:gdLst/>
            <a:ahLst/>
            <a:cxnLst>
              <a:cxn ang="0">
                <a:pos x="0" y="432"/>
              </a:cxn>
              <a:cxn ang="0">
                <a:pos x="48" y="336"/>
              </a:cxn>
              <a:cxn ang="0">
                <a:pos x="192" y="240"/>
              </a:cxn>
              <a:cxn ang="0">
                <a:pos x="378" y="162"/>
              </a:cxn>
              <a:cxn ang="0">
                <a:pos x="581" y="101"/>
              </a:cxn>
              <a:cxn ang="0">
                <a:pos x="784" y="53"/>
              </a:cxn>
              <a:cxn ang="0">
                <a:pos x="1152" y="0"/>
              </a:cxn>
            </a:cxnLst>
            <a:rect l="0" t="0" r="r" b="b"/>
            <a:pathLst>
              <a:path w="1152" h="432">
                <a:moveTo>
                  <a:pt x="0" y="432"/>
                </a:moveTo>
                <a:cubicBezTo>
                  <a:pt x="8" y="400"/>
                  <a:pt x="16" y="368"/>
                  <a:pt x="48" y="336"/>
                </a:cubicBezTo>
                <a:cubicBezTo>
                  <a:pt x="80" y="304"/>
                  <a:pt x="137" y="269"/>
                  <a:pt x="192" y="240"/>
                </a:cubicBezTo>
                <a:cubicBezTo>
                  <a:pt x="247" y="211"/>
                  <a:pt x="313" y="185"/>
                  <a:pt x="378" y="162"/>
                </a:cubicBezTo>
                <a:cubicBezTo>
                  <a:pt x="443" y="139"/>
                  <a:pt x="513" y="119"/>
                  <a:pt x="581" y="101"/>
                </a:cubicBezTo>
                <a:cubicBezTo>
                  <a:pt x="649" y="83"/>
                  <a:pt x="689" y="70"/>
                  <a:pt x="784" y="53"/>
                </a:cubicBezTo>
                <a:cubicBezTo>
                  <a:pt x="879" y="36"/>
                  <a:pt x="1075" y="11"/>
                  <a:pt x="1152" y="0"/>
                </a:cubicBezTo>
              </a:path>
            </a:pathLst>
          </a:custGeom>
          <a:noFill/>
          <a:ln w="28575" cmpd="sng">
            <a:solidFill>
              <a:srgbClr val="3333FF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27" name="Freeform 107"/>
          <p:cNvSpPr>
            <a:spLocks/>
          </p:cNvSpPr>
          <p:nvPr/>
        </p:nvSpPr>
        <p:spPr bwMode="auto">
          <a:xfrm flipV="1">
            <a:off x="6858000" y="2681288"/>
            <a:ext cx="1371600" cy="2133600"/>
          </a:xfrm>
          <a:custGeom>
            <a:avLst/>
            <a:gdLst/>
            <a:ahLst/>
            <a:cxnLst>
              <a:cxn ang="0">
                <a:pos x="0" y="1344"/>
              </a:cxn>
              <a:cxn ang="0">
                <a:pos x="48" y="768"/>
              </a:cxn>
              <a:cxn ang="0">
                <a:pos x="240" y="192"/>
              </a:cxn>
              <a:cxn ang="0">
                <a:pos x="432" y="0"/>
              </a:cxn>
              <a:cxn ang="0">
                <a:pos x="624" y="192"/>
              </a:cxn>
              <a:cxn ang="0">
                <a:pos x="816" y="768"/>
              </a:cxn>
              <a:cxn ang="0">
                <a:pos x="864" y="1344"/>
              </a:cxn>
            </a:cxnLst>
            <a:rect l="0" t="0" r="r" b="b"/>
            <a:pathLst>
              <a:path w="864" h="1344">
                <a:moveTo>
                  <a:pt x="0" y="1344"/>
                </a:moveTo>
                <a:cubicBezTo>
                  <a:pt x="4" y="1152"/>
                  <a:pt x="8" y="960"/>
                  <a:pt x="48" y="768"/>
                </a:cubicBezTo>
                <a:cubicBezTo>
                  <a:pt x="88" y="576"/>
                  <a:pt x="176" y="320"/>
                  <a:pt x="240" y="192"/>
                </a:cubicBezTo>
                <a:cubicBezTo>
                  <a:pt x="304" y="64"/>
                  <a:pt x="368" y="0"/>
                  <a:pt x="432" y="0"/>
                </a:cubicBezTo>
                <a:cubicBezTo>
                  <a:pt x="496" y="0"/>
                  <a:pt x="560" y="64"/>
                  <a:pt x="624" y="192"/>
                </a:cubicBezTo>
                <a:cubicBezTo>
                  <a:pt x="688" y="320"/>
                  <a:pt x="776" y="576"/>
                  <a:pt x="816" y="768"/>
                </a:cubicBezTo>
                <a:cubicBezTo>
                  <a:pt x="856" y="960"/>
                  <a:pt x="856" y="1248"/>
                  <a:pt x="864" y="1344"/>
                </a:cubicBezTo>
              </a:path>
            </a:pathLst>
          </a:custGeom>
          <a:noFill/>
          <a:ln w="38100" cmpd="sng">
            <a:solidFill>
              <a:srgbClr val="008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28" name="Rectangle 108"/>
          <p:cNvSpPr>
            <a:spLocks noChangeArrowheads="1"/>
          </p:cNvSpPr>
          <p:nvPr/>
        </p:nvSpPr>
        <p:spPr bwMode="auto">
          <a:xfrm>
            <a:off x="1276350" y="1538288"/>
            <a:ext cx="2178050" cy="333375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40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f(x) = x - 2</a:t>
            </a:r>
            <a:r>
              <a:rPr lang="en-US" sz="140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1400">
                <a:solidFill>
                  <a:srgbClr val="3333FF"/>
                </a:solidFill>
                <a:latin typeface="Comic Sans MS" pitchFamily="66" charset="0"/>
                <a:cs typeface="Times New Roman" pitchFamily="18" charset="0"/>
              </a:rPr>
              <a:t>g(x) = x</a:t>
            </a:r>
            <a:r>
              <a:rPr lang="en-US" sz="1400" baseline="30000">
                <a:solidFill>
                  <a:srgbClr val="3333FF"/>
                </a:solidFill>
                <a:latin typeface="Comic Sans MS" pitchFamily="66" charset="0"/>
                <a:cs typeface="Times New Roman" pitchFamily="18" charset="0"/>
              </a:rPr>
              <a:t>2 </a:t>
            </a:r>
            <a:r>
              <a:rPr lang="en-US" sz="1400">
                <a:solidFill>
                  <a:srgbClr val="3333FF"/>
                </a:solidFill>
                <a:latin typeface="Comic Sans MS" pitchFamily="66" charset="0"/>
                <a:cs typeface="Times New Roman" pitchFamily="18" charset="0"/>
              </a:rPr>
              <a:t>+ 1</a:t>
            </a:r>
            <a:endParaRPr lang="en-US" sz="1400">
              <a:solidFill>
                <a:srgbClr val="00800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0829" name="Rectangle 109"/>
          <p:cNvSpPr>
            <a:spLocks noChangeArrowheads="1"/>
          </p:cNvSpPr>
          <p:nvPr/>
        </p:nvSpPr>
        <p:spPr bwMode="auto">
          <a:xfrm>
            <a:off x="4481513" y="1538288"/>
            <a:ext cx="4308475" cy="333375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40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f(x) = (x – 3)</a:t>
            </a:r>
            <a:r>
              <a:rPr lang="en-US" sz="1400" baseline="3000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2</a:t>
            </a:r>
            <a:r>
              <a:rPr lang="en-US" sz="1400" baseline="30000">
                <a:latin typeface="Comic Sans MS" pitchFamily="66" charset="0"/>
                <a:cs typeface="Times New Roman" pitchFamily="18" charset="0"/>
              </a:rPr>
              <a:t>,</a:t>
            </a:r>
            <a:r>
              <a:rPr lang="en-US" sz="140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1400">
                <a:solidFill>
                  <a:srgbClr val="3333FF"/>
                </a:solidFill>
                <a:latin typeface="Comic Sans MS" pitchFamily="66" charset="0"/>
                <a:cs typeface="Times New Roman" pitchFamily="18" charset="0"/>
              </a:rPr>
              <a:t>g(x) = sqrt(x + 1)</a:t>
            </a:r>
            <a:r>
              <a:rPr lang="en-US" sz="140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1400">
                <a:solidFill>
                  <a:srgbClr val="008000"/>
                </a:solidFill>
                <a:latin typeface="Comic Sans MS" pitchFamily="66" charset="0"/>
                <a:cs typeface="Times New Roman" pitchFamily="18" charset="0"/>
              </a:rPr>
              <a:t>h(x) = (x – 3)</a:t>
            </a:r>
            <a:r>
              <a:rPr lang="en-US" sz="1400" baseline="30000">
                <a:solidFill>
                  <a:srgbClr val="008000"/>
                </a:solidFill>
                <a:latin typeface="Comic Sans MS" pitchFamily="66" charset="0"/>
                <a:cs typeface="Times New Roman" pitchFamily="18" charset="0"/>
              </a:rPr>
              <a:t>2</a:t>
            </a:r>
            <a:r>
              <a:rPr lang="en-US" sz="1400">
                <a:solidFill>
                  <a:srgbClr val="008000"/>
                </a:solidFill>
                <a:latin typeface="Comic Sans MS" pitchFamily="66" charset="0"/>
                <a:cs typeface="Times New Roman" pitchFamily="18" charset="0"/>
              </a:rPr>
              <a:t> - 2</a:t>
            </a:r>
          </a:p>
        </p:txBody>
      </p:sp>
      <p:sp>
        <p:nvSpPr>
          <p:cNvPr id="30830" name="Rectangle 110"/>
          <p:cNvSpPr>
            <a:spLocks noChangeArrowheads="1"/>
          </p:cNvSpPr>
          <p:nvPr/>
        </p:nvSpPr>
        <p:spPr bwMode="auto">
          <a:xfrm>
            <a:off x="1638300" y="1157288"/>
            <a:ext cx="1438275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400">
                <a:latin typeface="Comic Sans MS" pitchFamily="66" charset="0"/>
                <a:cs typeface="Times New Roman" pitchFamily="18" charset="0"/>
              </a:rPr>
              <a:t>Vertical Shifts</a:t>
            </a:r>
          </a:p>
        </p:txBody>
      </p:sp>
      <p:sp>
        <p:nvSpPr>
          <p:cNvPr id="30831" name="Rectangle 111"/>
          <p:cNvSpPr>
            <a:spLocks noChangeArrowheads="1"/>
          </p:cNvSpPr>
          <p:nvPr/>
        </p:nvSpPr>
        <p:spPr bwMode="auto">
          <a:xfrm>
            <a:off x="5810250" y="1143000"/>
            <a:ext cx="16462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400">
                <a:latin typeface="Comic Sans MS" pitchFamily="66" charset="0"/>
                <a:cs typeface="Times New Roman" pitchFamily="18" charset="0"/>
              </a:rPr>
              <a:t>Horizontal Shifts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0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1" dur="500"/>
                                        <p:tgtEl>
                                          <p:spTgt spid="308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0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1" dur="500"/>
                                        <p:tgtEl>
                                          <p:spTgt spid="308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0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1" dur="500"/>
                                        <p:tgtEl>
                                          <p:spTgt spid="308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0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1" dur="500"/>
                                        <p:tgtEl>
                                          <p:spTgt spid="308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0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3" grpId="0" animBg="1"/>
      <p:bldP spid="30823" grpId="1" animBg="1"/>
      <p:bldP spid="30824" grpId="0" animBg="1"/>
      <p:bldP spid="30824" grpId="1" animBg="1"/>
      <p:bldP spid="30825" grpId="0" animBg="1"/>
      <p:bldP spid="30825" grpId="1" animBg="1"/>
      <p:bldP spid="30826" grpId="0" animBg="1"/>
      <p:bldP spid="30826" grpId="1" animBg="1"/>
      <p:bldP spid="308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Reflections</a:t>
            </a:r>
          </a:p>
        </p:txBody>
      </p:sp>
      <p:sp>
        <p:nvSpPr>
          <p:cNvPr id="37891" name="Line 3"/>
          <p:cNvSpPr>
            <a:spLocks noChangeShapeType="1"/>
          </p:cNvSpPr>
          <p:nvPr/>
        </p:nvSpPr>
        <p:spPr bwMode="auto">
          <a:xfrm>
            <a:off x="6629400" y="1752600"/>
            <a:ext cx="0" cy="426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>
            <a:off x="4572000" y="38862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>
            <a:off x="6934200" y="3810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894" name="Line 6"/>
          <p:cNvSpPr>
            <a:spLocks noChangeShapeType="1"/>
          </p:cNvSpPr>
          <p:nvPr/>
        </p:nvSpPr>
        <p:spPr bwMode="auto">
          <a:xfrm>
            <a:off x="7239000" y="3810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895" name="Line 7"/>
          <p:cNvSpPr>
            <a:spLocks noChangeShapeType="1"/>
          </p:cNvSpPr>
          <p:nvPr/>
        </p:nvSpPr>
        <p:spPr bwMode="auto">
          <a:xfrm>
            <a:off x="7543800" y="3810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896" name="Line 8"/>
          <p:cNvSpPr>
            <a:spLocks noChangeShapeType="1"/>
          </p:cNvSpPr>
          <p:nvPr/>
        </p:nvSpPr>
        <p:spPr bwMode="auto">
          <a:xfrm>
            <a:off x="7848600" y="3810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>
            <a:off x="6324600" y="3810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>
            <a:off x="6019800" y="3810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>
            <a:off x="5715000" y="3810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>
            <a:off x="5410200" y="3810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01" name="Line 13"/>
          <p:cNvSpPr>
            <a:spLocks noChangeShapeType="1"/>
          </p:cNvSpPr>
          <p:nvPr/>
        </p:nvSpPr>
        <p:spPr bwMode="auto">
          <a:xfrm>
            <a:off x="6553200" y="4191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>
            <a:off x="6553200" y="4495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>
            <a:off x="6553200" y="4800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>
            <a:off x="6553200" y="5105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>
            <a:off x="6553200" y="3581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06" name="Line 18"/>
          <p:cNvSpPr>
            <a:spLocks noChangeShapeType="1"/>
          </p:cNvSpPr>
          <p:nvPr/>
        </p:nvSpPr>
        <p:spPr bwMode="auto">
          <a:xfrm>
            <a:off x="6553200" y="3276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07" name="Line 19"/>
          <p:cNvSpPr>
            <a:spLocks noChangeShapeType="1"/>
          </p:cNvSpPr>
          <p:nvPr/>
        </p:nvSpPr>
        <p:spPr bwMode="auto">
          <a:xfrm>
            <a:off x="6553200" y="2971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08" name="Line 20"/>
          <p:cNvSpPr>
            <a:spLocks noChangeShapeType="1"/>
          </p:cNvSpPr>
          <p:nvPr/>
        </p:nvSpPr>
        <p:spPr bwMode="auto">
          <a:xfrm>
            <a:off x="6553200" y="2667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09" name="Text Box 21"/>
          <p:cNvSpPr txBox="1">
            <a:spLocks noChangeArrowheads="1"/>
          </p:cNvSpPr>
          <p:nvPr/>
        </p:nvSpPr>
        <p:spPr bwMode="auto">
          <a:xfrm>
            <a:off x="6858000" y="3962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37910" name="Text Box 22"/>
          <p:cNvSpPr txBox="1">
            <a:spLocks noChangeArrowheads="1"/>
          </p:cNvSpPr>
          <p:nvPr/>
        </p:nvSpPr>
        <p:spPr bwMode="auto">
          <a:xfrm>
            <a:off x="7162800" y="3962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37911" name="Text Box 23"/>
          <p:cNvSpPr txBox="1">
            <a:spLocks noChangeArrowheads="1"/>
          </p:cNvSpPr>
          <p:nvPr/>
        </p:nvSpPr>
        <p:spPr bwMode="auto">
          <a:xfrm>
            <a:off x="7467600" y="3962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37912" name="Text Box 24"/>
          <p:cNvSpPr txBox="1">
            <a:spLocks noChangeArrowheads="1"/>
          </p:cNvSpPr>
          <p:nvPr/>
        </p:nvSpPr>
        <p:spPr bwMode="auto">
          <a:xfrm>
            <a:off x="7772400" y="3962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37913" name="Text Box 25"/>
          <p:cNvSpPr txBox="1">
            <a:spLocks noChangeArrowheads="1"/>
          </p:cNvSpPr>
          <p:nvPr/>
        </p:nvSpPr>
        <p:spPr bwMode="auto">
          <a:xfrm>
            <a:off x="6705600" y="41148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37914" name="Text Box 26"/>
          <p:cNvSpPr txBox="1">
            <a:spLocks noChangeArrowheads="1"/>
          </p:cNvSpPr>
          <p:nvPr/>
        </p:nvSpPr>
        <p:spPr bwMode="auto">
          <a:xfrm>
            <a:off x="6705600" y="44196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37915" name="Text Box 27"/>
          <p:cNvSpPr txBox="1">
            <a:spLocks noChangeArrowheads="1"/>
          </p:cNvSpPr>
          <p:nvPr/>
        </p:nvSpPr>
        <p:spPr bwMode="auto">
          <a:xfrm>
            <a:off x="6705600" y="4724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37916" name="Text Box 28"/>
          <p:cNvSpPr txBox="1">
            <a:spLocks noChangeArrowheads="1"/>
          </p:cNvSpPr>
          <p:nvPr/>
        </p:nvSpPr>
        <p:spPr bwMode="auto">
          <a:xfrm>
            <a:off x="6705600" y="5029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37917" name="Text Box 29"/>
          <p:cNvSpPr txBox="1">
            <a:spLocks noChangeArrowheads="1"/>
          </p:cNvSpPr>
          <p:nvPr/>
        </p:nvSpPr>
        <p:spPr bwMode="auto">
          <a:xfrm>
            <a:off x="6705600" y="3505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37918" name="Text Box 30"/>
          <p:cNvSpPr txBox="1">
            <a:spLocks noChangeArrowheads="1"/>
          </p:cNvSpPr>
          <p:nvPr/>
        </p:nvSpPr>
        <p:spPr bwMode="auto">
          <a:xfrm>
            <a:off x="6705600" y="3200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37919" name="Text Box 31"/>
          <p:cNvSpPr txBox="1">
            <a:spLocks noChangeArrowheads="1"/>
          </p:cNvSpPr>
          <p:nvPr/>
        </p:nvSpPr>
        <p:spPr bwMode="auto">
          <a:xfrm>
            <a:off x="6705600" y="28956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37920" name="Text Box 32"/>
          <p:cNvSpPr txBox="1">
            <a:spLocks noChangeArrowheads="1"/>
          </p:cNvSpPr>
          <p:nvPr/>
        </p:nvSpPr>
        <p:spPr bwMode="auto">
          <a:xfrm>
            <a:off x="6705600" y="25908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37921" name="Text Box 33"/>
          <p:cNvSpPr txBox="1">
            <a:spLocks noChangeArrowheads="1"/>
          </p:cNvSpPr>
          <p:nvPr/>
        </p:nvSpPr>
        <p:spPr bwMode="auto">
          <a:xfrm>
            <a:off x="6172200" y="3962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37922" name="Text Box 34"/>
          <p:cNvSpPr txBox="1">
            <a:spLocks noChangeArrowheads="1"/>
          </p:cNvSpPr>
          <p:nvPr/>
        </p:nvSpPr>
        <p:spPr bwMode="auto">
          <a:xfrm>
            <a:off x="5867400" y="3962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37923" name="Text Box 35"/>
          <p:cNvSpPr txBox="1">
            <a:spLocks noChangeArrowheads="1"/>
          </p:cNvSpPr>
          <p:nvPr/>
        </p:nvSpPr>
        <p:spPr bwMode="auto">
          <a:xfrm>
            <a:off x="5562600" y="3962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37924" name="Text Box 36"/>
          <p:cNvSpPr txBox="1">
            <a:spLocks noChangeArrowheads="1"/>
          </p:cNvSpPr>
          <p:nvPr/>
        </p:nvSpPr>
        <p:spPr bwMode="auto">
          <a:xfrm>
            <a:off x="5257800" y="3962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37925" name="Line 37"/>
          <p:cNvSpPr>
            <a:spLocks noChangeShapeType="1"/>
          </p:cNvSpPr>
          <p:nvPr/>
        </p:nvSpPr>
        <p:spPr bwMode="auto">
          <a:xfrm>
            <a:off x="8153400" y="3810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26" name="Line 38"/>
          <p:cNvSpPr>
            <a:spLocks noChangeShapeType="1"/>
          </p:cNvSpPr>
          <p:nvPr/>
        </p:nvSpPr>
        <p:spPr bwMode="auto">
          <a:xfrm>
            <a:off x="8458200" y="3810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27" name="Line 39"/>
          <p:cNvSpPr>
            <a:spLocks noChangeShapeType="1"/>
          </p:cNvSpPr>
          <p:nvPr/>
        </p:nvSpPr>
        <p:spPr bwMode="auto">
          <a:xfrm>
            <a:off x="5105400" y="3810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28" name="Line 40"/>
          <p:cNvSpPr>
            <a:spLocks noChangeShapeType="1"/>
          </p:cNvSpPr>
          <p:nvPr/>
        </p:nvSpPr>
        <p:spPr bwMode="auto">
          <a:xfrm>
            <a:off x="4800600" y="3810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29" name="Line 41"/>
          <p:cNvSpPr>
            <a:spLocks noChangeShapeType="1"/>
          </p:cNvSpPr>
          <p:nvPr/>
        </p:nvSpPr>
        <p:spPr bwMode="auto">
          <a:xfrm>
            <a:off x="6553200" y="2362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30" name="Line 42"/>
          <p:cNvSpPr>
            <a:spLocks noChangeShapeType="1"/>
          </p:cNvSpPr>
          <p:nvPr/>
        </p:nvSpPr>
        <p:spPr bwMode="auto">
          <a:xfrm>
            <a:off x="6553200" y="2057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31" name="Line 43"/>
          <p:cNvSpPr>
            <a:spLocks noChangeShapeType="1"/>
          </p:cNvSpPr>
          <p:nvPr/>
        </p:nvSpPr>
        <p:spPr bwMode="auto">
          <a:xfrm>
            <a:off x="6553200" y="5410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32" name="Line 44"/>
          <p:cNvSpPr>
            <a:spLocks noChangeShapeType="1"/>
          </p:cNvSpPr>
          <p:nvPr/>
        </p:nvSpPr>
        <p:spPr bwMode="auto">
          <a:xfrm>
            <a:off x="6553200" y="5715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33" name="Text Box 45"/>
          <p:cNvSpPr txBox="1">
            <a:spLocks noChangeArrowheads="1"/>
          </p:cNvSpPr>
          <p:nvPr/>
        </p:nvSpPr>
        <p:spPr bwMode="auto">
          <a:xfrm>
            <a:off x="8077200" y="3962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37934" name="Text Box 46"/>
          <p:cNvSpPr txBox="1">
            <a:spLocks noChangeArrowheads="1"/>
          </p:cNvSpPr>
          <p:nvPr/>
        </p:nvSpPr>
        <p:spPr bwMode="auto">
          <a:xfrm>
            <a:off x="8382000" y="3962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37935" name="Text Box 47"/>
          <p:cNvSpPr txBox="1">
            <a:spLocks noChangeArrowheads="1"/>
          </p:cNvSpPr>
          <p:nvPr/>
        </p:nvSpPr>
        <p:spPr bwMode="auto">
          <a:xfrm>
            <a:off x="6705600" y="53038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37936" name="Text Box 48"/>
          <p:cNvSpPr txBox="1">
            <a:spLocks noChangeArrowheads="1"/>
          </p:cNvSpPr>
          <p:nvPr/>
        </p:nvSpPr>
        <p:spPr bwMode="auto">
          <a:xfrm>
            <a:off x="6705600" y="56086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37937" name="Text Box 49"/>
          <p:cNvSpPr txBox="1">
            <a:spLocks noChangeArrowheads="1"/>
          </p:cNvSpPr>
          <p:nvPr/>
        </p:nvSpPr>
        <p:spPr bwMode="auto">
          <a:xfrm>
            <a:off x="4953000" y="3962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37938" name="Text Box 50"/>
          <p:cNvSpPr txBox="1">
            <a:spLocks noChangeArrowheads="1"/>
          </p:cNvSpPr>
          <p:nvPr/>
        </p:nvSpPr>
        <p:spPr bwMode="auto">
          <a:xfrm>
            <a:off x="4648200" y="3962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37939" name="Text Box 51"/>
          <p:cNvSpPr txBox="1">
            <a:spLocks noChangeArrowheads="1"/>
          </p:cNvSpPr>
          <p:nvPr/>
        </p:nvSpPr>
        <p:spPr bwMode="auto">
          <a:xfrm>
            <a:off x="6705600" y="2286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37940" name="Text Box 52"/>
          <p:cNvSpPr txBox="1">
            <a:spLocks noChangeArrowheads="1"/>
          </p:cNvSpPr>
          <p:nvPr/>
        </p:nvSpPr>
        <p:spPr bwMode="auto">
          <a:xfrm>
            <a:off x="6705600" y="1981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37944" name="Rectangle 56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2286000"/>
            <a:ext cx="4191000" cy="3124200"/>
          </a:xfr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Reflections (graph is the same but reflected about the x / y axis)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The graph of y = -f(x) is the graph of y = f(x) reflected about the x-axis (y values are changing)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The graph of y = f(-x) is the graph of y = f(x) reflected about the y-axis (we’re changing the independent variable x)</a:t>
            </a:r>
          </a:p>
        </p:txBody>
      </p:sp>
      <p:sp>
        <p:nvSpPr>
          <p:cNvPr id="57" name="Freeform 56"/>
          <p:cNvSpPr/>
          <p:nvPr/>
        </p:nvSpPr>
        <p:spPr bwMode="auto">
          <a:xfrm>
            <a:off x="6632294" y="1905001"/>
            <a:ext cx="740779" cy="1984094"/>
          </a:xfrm>
          <a:custGeom>
            <a:avLst/>
            <a:gdLst>
              <a:gd name="connsiteX0" fmla="*/ 0 w 740779"/>
              <a:gd name="connsiteY0" fmla="*/ 1909823 h 1909823"/>
              <a:gd name="connsiteX1" fmla="*/ 162045 w 740779"/>
              <a:gd name="connsiteY1" fmla="*/ 1851949 h 1909823"/>
              <a:gd name="connsiteX2" fmla="*/ 300941 w 740779"/>
              <a:gd name="connsiteY2" fmla="*/ 1608881 h 1909823"/>
              <a:gd name="connsiteX3" fmla="*/ 486136 w 740779"/>
              <a:gd name="connsiteY3" fmla="*/ 1006997 h 1909823"/>
              <a:gd name="connsiteX4" fmla="*/ 601883 w 740779"/>
              <a:gd name="connsiteY4" fmla="*/ 694481 h 1909823"/>
              <a:gd name="connsiteX5" fmla="*/ 740779 w 740779"/>
              <a:gd name="connsiteY5" fmla="*/ 0 h 1909823"/>
              <a:gd name="connsiteX0" fmla="*/ 0 w 740779"/>
              <a:gd name="connsiteY0" fmla="*/ 1909823 h 1909823"/>
              <a:gd name="connsiteX1" fmla="*/ 162045 w 740779"/>
              <a:gd name="connsiteY1" fmla="*/ 1851949 h 1909823"/>
              <a:gd name="connsiteX2" fmla="*/ 300941 w 740779"/>
              <a:gd name="connsiteY2" fmla="*/ 1608881 h 1909823"/>
              <a:gd name="connsiteX3" fmla="*/ 454306 w 740779"/>
              <a:gd name="connsiteY3" fmla="*/ 1297329 h 1909823"/>
              <a:gd name="connsiteX4" fmla="*/ 601883 w 740779"/>
              <a:gd name="connsiteY4" fmla="*/ 694481 h 1909823"/>
              <a:gd name="connsiteX5" fmla="*/ 740779 w 740779"/>
              <a:gd name="connsiteY5" fmla="*/ 0 h 1909823"/>
              <a:gd name="connsiteX0" fmla="*/ 0 w 740779"/>
              <a:gd name="connsiteY0" fmla="*/ 1909823 h 1909823"/>
              <a:gd name="connsiteX1" fmla="*/ 162045 w 740779"/>
              <a:gd name="connsiteY1" fmla="*/ 1851949 h 1909823"/>
              <a:gd name="connsiteX2" fmla="*/ 300941 w 740779"/>
              <a:gd name="connsiteY2" fmla="*/ 1608881 h 1909823"/>
              <a:gd name="connsiteX3" fmla="*/ 454306 w 740779"/>
              <a:gd name="connsiteY3" fmla="*/ 1297329 h 1909823"/>
              <a:gd name="connsiteX4" fmla="*/ 601883 w 740779"/>
              <a:gd name="connsiteY4" fmla="*/ 694481 h 1909823"/>
              <a:gd name="connsiteX5" fmla="*/ 740779 w 740779"/>
              <a:gd name="connsiteY5" fmla="*/ 0 h 1909823"/>
              <a:gd name="connsiteX0" fmla="*/ 0 w 740779"/>
              <a:gd name="connsiteY0" fmla="*/ 1909823 h 1909823"/>
              <a:gd name="connsiteX1" fmla="*/ 162045 w 740779"/>
              <a:gd name="connsiteY1" fmla="*/ 1851949 h 1909823"/>
              <a:gd name="connsiteX2" fmla="*/ 300941 w 740779"/>
              <a:gd name="connsiteY2" fmla="*/ 1608881 h 1909823"/>
              <a:gd name="connsiteX3" fmla="*/ 454306 w 740779"/>
              <a:gd name="connsiteY3" fmla="*/ 1221129 h 1909823"/>
              <a:gd name="connsiteX4" fmla="*/ 601883 w 740779"/>
              <a:gd name="connsiteY4" fmla="*/ 694481 h 1909823"/>
              <a:gd name="connsiteX5" fmla="*/ 740779 w 740779"/>
              <a:gd name="connsiteY5" fmla="*/ 0 h 1909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40779" h="1909823">
                <a:moveTo>
                  <a:pt x="0" y="1909823"/>
                </a:moveTo>
                <a:cubicBezTo>
                  <a:pt x="55944" y="1905964"/>
                  <a:pt x="111888" y="1902106"/>
                  <a:pt x="162045" y="1851949"/>
                </a:cubicBezTo>
                <a:cubicBezTo>
                  <a:pt x="212202" y="1801792"/>
                  <a:pt x="252231" y="1714018"/>
                  <a:pt x="300941" y="1608881"/>
                </a:cubicBezTo>
                <a:cubicBezTo>
                  <a:pt x="349651" y="1503744"/>
                  <a:pt x="404149" y="1373529"/>
                  <a:pt x="454306" y="1221129"/>
                </a:cubicBezTo>
                <a:cubicBezTo>
                  <a:pt x="504463" y="1068729"/>
                  <a:pt x="554138" y="898002"/>
                  <a:pt x="601883" y="694481"/>
                </a:cubicBezTo>
                <a:cubicBezTo>
                  <a:pt x="649628" y="490960"/>
                  <a:pt x="692551" y="263324"/>
                  <a:pt x="740779" y="0"/>
                </a:cubicBezTo>
              </a:path>
            </a:pathLst>
          </a:custGeom>
          <a:noFill/>
          <a:ln w="44450" cap="flat" cmpd="sng" algn="ctr">
            <a:solidFill>
              <a:srgbClr val="3333F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8" name="Freeform 57"/>
          <p:cNvSpPr/>
          <p:nvPr/>
        </p:nvSpPr>
        <p:spPr bwMode="auto">
          <a:xfrm flipH="1">
            <a:off x="5888621" y="1905000"/>
            <a:ext cx="740779" cy="1984094"/>
          </a:xfrm>
          <a:custGeom>
            <a:avLst/>
            <a:gdLst>
              <a:gd name="connsiteX0" fmla="*/ 0 w 740779"/>
              <a:gd name="connsiteY0" fmla="*/ 1909823 h 1909823"/>
              <a:gd name="connsiteX1" fmla="*/ 162045 w 740779"/>
              <a:gd name="connsiteY1" fmla="*/ 1851949 h 1909823"/>
              <a:gd name="connsiteX2" fmla="*/ 300941 w 740779"/>
              <a:gd name="connsiteY2" fmla="*/ 1608881 h 1909823"/>
              <a:gd name="connsiteX3" fmla="*/ 486136 w 740779"/>
              <a:gd name="connsiteY3" fmla="*/ 1006997 h 1909823"/>
              <a:gd name="connsiteX4" fmla="*/ 601883 w 740779"/>
              <a:gd name="connsiteY4" fmla="*/ 694481 h 1909823"/>
              <a:gd name="connsiteX5" fmla="*/ 740779 w 740779"/>
              <a:gd name="connsiteY5" fmla="*/ 0 h 1909823"/>
              <a:gd name="connsiteX0" fmla="*/ 0 w 740779"/>
              <a:gd name="connsiteY0" fmla="*/ 1909823 h 1909823"/>
              <a:gd name="connsiteX1" fmla="*/ 162045 w 740779"/>
              <a:gd name="connsiteY1" fmla="*/ 1851949 h 1909823"/>
              <a:gd name="connsiteX2" fmla="*/ 300941 w 740779"/>
              <a:gd name="connsiteY2" fmla="*/ 1608881 h 1909823"/>
              <a:gd name="connsiteX3" fmla="*/ 454306 w 740779"/>
              <a:gd name="connsiteY3" fmla="*/ 1297329 h 1909823"/>
              <a:gd name="connsiteX4" fmla="*/ 601883 w 740779"/>
              <a:gd name="connsiteY4" fmla="*/ 694481 h 1909823"/>
              <a:gd name="connsiteX5" fmla="*/ 740779 w 740779"/>
              <a:gd name="connsiteY5" fmla="*/ 0 h 1909823"/>
              <a:gd name="connsiteX0" fmla="*/ 0 w 740779"/>
              <a:gd name="connsiteY0" fmla="*/ 1909823 h 1909823"/>
              <a:gd name="connsiteX1" fmla="*/ 162045 w 740779"/>
              <a:gd name="connsiteY1" fmla="*/ 1851949 h 1909823"/>
              <a:gd name="connsiteX2" fmla="*/ 300941 w 740779"/>
              <a:gd name="connsiteY2" fmla="*/ 1608881 h 1909823"/>
              <a:gd name="connsiteX3" fmla="*/ 454306 w 740779"/>
              <a:gd name="connsiteY3" fmla="*/ 1297329 h 1909823"/>
              <a:gd name="connsiteX4" fmla="*/ 601883 w 740779"/>
              <a:gd name="connsiteY4" fmla="*/ 694481 h 1909823"/>
              <a:gd name="connsiteX5" fmla="*/ 740779 w 740779"/>
              <a:gd name="connsiteY5" fmla="*/ 0 h 1909823"/>
              <a:gd name="connsiteX0" fmla="*/ 0 w 740779"/>
              <a:gd name="connsiteY0" fmla="*/ 1909823 h 1909823"/>
              <a:gd name="connsiteX1" fmla="*/ 162045 w 740779"/>
              <a:gd name="connsiteY1" fmla="*/ 1851949 h 1909823"/>
              <a:gd name="connsiteX2" fmla="*/ 300941 w 740779"/>
              <a:gd name="connsiteY2" fmla="*/ 1608881 h 1909823"/>
              <a:gd name="connsiteX3" fmla="*/ 454306 w 740779"/>
              <a:gd name="connsiteY3" fmla="*/ 1221129 h 1909823"/>
              <a:gd name="connsiteX4" fmla="*/ 601883 w 740779"/>
              <a:gd name="connsiteY4" fmla="*/ 694481 h 1909823"/>
              <a:gd name="connsiteX5" fmla="*/ 740779 w 740779"/>
              <a:gd name="connsiteY5" fmla="*/ 0 h 1909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40779" h="1909823">
                <a:moveTo>
                  <a:pt x="0" y="1909823"/>
                </a:moveTo>
                <a:cubicBezTo>
                  <a:pt x="55944" y="1905964"/>
                  <a:pt x="111888" y="1902106"/>
                  <a:pt x="162045" y="1851949"/>
                </a:cubicBezTo>
                <a:cubicBezTo>
                  <a:pt x="212202" y="1801792"/>
                  <a:pt x="252231" y="1714018"/>
                  <a:pt x="300941" y="1608881"/>
                </a:cubicBezTo>
                <a:cubicBezTo>
                  <a:pt x="349651" y="1503744"/>
                  <a:pt x="404149" y="1373529"/>
                  <a:pt x="454306" y="1221129"/>
                </a:cubicBezTo>
                <a:cubicBezTo>
                  <a:pt x="504463" y="1068729"/>
                  <a:pt x="554138" y="898002"/>
                  <a:pt x="601883" y="694481"/>
                </a:cubicBezTo>
                <a:cubicBezTo>
                  <a:pt x="649628" y="490960"/>
                  <a:pt x="692551" y="263324"/>
                  <a:pt x="740779" y="0"/>
                </a:cubicBezTo>
              </a:path>
            </a:pathLst>
          </a:custGeom>
          <a:noFill/>
          <a:ln w="44450" cap="flat" cmpd="sng" algn="ctr">
            <a:solidFill>
              <a:srgbClr val="3333F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1" name="Curved Left Arrow 60"/>
          <p:cNvSpPr/>
          <p:nvPr/>
        </p:nvSpPr>
        <p:spPr bwMode="auto">
          <a:xfrm>
            <a:off x="6553200" y="1371600"/>
            <a:ext cx="228600" cy="304800"/>
          </a:xfrm>
          <a:prstGeom prst="curved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2" name="Curved Left Arrow 61"/>
          <p:cNvSpPr/>
          <p:nvPr/>
        </p:nvSpPr>
        <p:spPr bwMode="auto">
          <a:xfrm rot="16200000">
            <a:off x="8724900" y="3619500"/>
            <a:ext cx="228600" cy="304800"/>
          </a:xfrm>
          <a:prstGeom prst="curved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Stretching / Shrinking</a:t>
            </a:r>
          </a:p>
        </p:txBody>
      </p:sp>
      <p:sp>
        <p:nvSpPr>
          <p:cNvPr id="38967" name="Rectangle 55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905000"/>
            <a:ext cx="4191000" cy="3886200"/>
          </a:xfr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Stretching / shrinking (graph is the stretched or shrunk vertically / horizontally)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 The graph of y = cf(x) is the graph of y = f(x) vertically stretched (multiplies y-coordinates by c)</a:t>
            </a:r>
          </a:p>
          <a:p>
            <a:pPr lvl="2">
              <a:lnSpc>
                <a:spcPct val="90000"/>
              </a:lnSpc>
            </a:pPr>
            <a:r>
              <a:rPr lang="en-US" sz="1600"/>
              <a:t> Think of grabbing the top and bottom of the graph and stretching it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 The graph of y = f(cx) is the graph of y = f(x) horizontally stretched (mult. x-coordinates by c)</a:t>
            </a: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6629400" y="1752600"/>
            <a:ext cx="0" cy="426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>
            <a:off x="4572000" y="38862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>
            <a:off x="6934200" y="3810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19" name="Line 7"/>
          <p:cNvSpPr>
            <a:spLocks noChangeShapeType="1"/>
          </p:cNvSpPr>
          <p:nvPr/>
        </p:nvSpPr>
        <p:spPr bwMode="auto">
          <a:xfrm>
            <a:off x="7239000" y="3810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20" name="Line 8"/>
          <p:cNvSpPr>
            <a:spLocks noChangeShapeType="1"/>
          </p:cNvSpPr>
          <p:nvPr/>
        </p:nvSpPr>
        <p:spPr bwMode="auto">
          <a:xfrm>
            <a:off x="7543800" y="3810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21" name="Line 9"/>
          <p:cNvSpPr>
            <a:spLocks noChangeShapeType="1"/>
          </p:cNvSpPr>
          <p:nvPr/>
        </p:nvSpPr>
        <p:spPr bwMode="auto">
          <a:xfrm>
            <a:off x="7848600" y="3810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22" name="Line 10"/>
          <p:cNvSpPr>
            <a:spLocks noChangeShapeType="1"/>
          </p:cNvSpPr>
          <p:nvPr/>
        </p:nvSpPr>
        <p:spPr bwMode="auto">
          <a:xfrm>
            <a:off x="6324600" y="3810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23" name="Line 11"/>
          <p:cNvSpPr>
            <a:spLocks noChangeShapeType="1"/>
          </p:cNvSpPr>
          <p:nvPr/>
        </p:nvSpPr>
        <p:spPr bwMode="auto">
          <a:xfrm>
            <a:off x="6019800" y="3810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24" name="Line 12"/>
          <p:cNvSpPr>
            <a:spLocks noChangeShapeType="1"/>
          </p:cNvSpPr>
          <p:nvPr/>
        </p:nvSpPr>
        <p:spPr bwMode="auto">
          <a:xfrm>
            <a:off x="5715000" y="3810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25" name="Line 13"/>
          <p:cNvSpPr>
            <a:spLocks noChangeShapeType="1"/>
          </p:cNvSpPr>
          <p:nvPr/>
        </p:nvSpPr>
        <p:spPr bwMode="auto">
          <a:xfrm>
            <a:off x="5410200" y="3810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26" name="Line 14"/>
          <p:cNvSpPr>
            <a:spLocks noChangeShapeType="1"/>
          </p:cNvSpPr>
          <p:nvPr/>
        </p:nvSpPr>
        <p:spPr bwMode="auto">
          <a:xfrm>
            <a:off x="6553200" y="4191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27" name="Line 15"/>
          <p:cNvSpPr>
            <a:spLocks noChangeShapeType="1"/>
          </p:cNvSpPr>
          <p:nvPr/>
        </p:nvSpPr>
        <p:spPr bwMode="auto">
          <a:xfrm>
            <a:off x="6553200" y="4495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28" name="Line 16"/>
          <p:cNvSpPr>
            <a:spLocks noChangeShapeType="1"/>
          </p:cNvSpPr>
          <p:nvPr/>
        </p:nvSpPr>
        <p:spPr bwMode="auto">
          <a:xfrm>
            <a:off x="6553200" y="4800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29" name="Line 17"/>
          <p:cNvSpPr>
            <a:spLocks noChangeShapeType="1"/>
          </p:cNvSpPr>
          <p:nvPr/>
        </p:nvSpPr>
        <p:spPr bwMode="auto">
          <a:xfrm>
            <a:off x="6553200" y="5105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30" name="Line 18"/>
          <p:cNvSpPr>
            <a:spLocks noChangeShapeType="1"/>
          </p:cNvSpPr>
          <p:nvPr/>
        </p:nvSpPr>
        <p:spPr bwMode="auto">
          <a:xfrm>
            <a:off x="6553200" y="3581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31" name="Line 19"/>
          <p:cNvSpPr>
            <a:spLocks noChangeShapeType="1"/>
          </p:cNvSpPr>
          <p:nvPr/>
        </p:nvSpPr>
        <p:spPr bwMode="auto">
          <a:xfrm>
            <a:off x="6553200" y="3276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32" name="Line 20"/>
          <p:cNvSpPr>
            <a:spLocks noChangeShapeType="1"/>
          </p:cNvSpPr>
          <p:nvPr/>
        </p:nvSpPr>
        <p:spPr bwMode="auto">
          <a:xfrm>
            <a:off x="6553200" y="2971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33" name="Line 21"/>
          <p:cNvSpPr>
            <a:spLocks noChangeShapeType="1"/>
          </p:cNvSpPr>
          <p:nvPr/>
        </p:nvSpPr>
        <p:spPr bwMode="auto">
          <a:xfrm>
            <a:off x="6553200" y="2667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34" name="Text Box 22"/>
          <p:cNvSpPr txBox="1">
            <a:spLocks noChangeArrowheads="1"/>
          </p:cNvSpPr>
          <p:nvPr/>
        </p:nvSpPr>
        <p:spPr bwMode="auto">
          <a:xfrm>
            <a:off x="6858000" y="3962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38935" name="Text Box 23"/>
          <p:cNvSpPr txBox="1">
            <a:spLocks noChangeArrowheads="1"/>
          </p:cNvSpPr>
          <p:nvPr/>
        </p:nvSpPr>
        <p:spPr bwMode="auto">
          <a:xfrm>
            <a:off x="7162800" y="3962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38936" name="Text Box 24"/>
          <p:cNvSpPr txBox="1">
            <a:spLocks noChangeArrowheads="1"/>
          </p:cNvSpPr>
          <p:nvPr/>
        </p:nvSpPr>
        <p:spPr bwMode="auto">
          <a:xfrm>
            <a:off x="7467600" y="3962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38937" name="Text Box 25"/>
          <p:cNvSpPr txBox="1">
            <a:spLocks noChangeArrowheads="1"/>
          </p:cNvSpPr>
          <p:nvPr/>
        </p:nvSpPr>
        <p:spPr bwMode="auto">
          <a:xfrm>
            <a:off x="7772400" y="3962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38938" name="Text Box 26"/>
          <p:cNvSpPr txBox="1">
            <a:spLocks noChangeArrowheads="1"/>
          </p:cNvSpPr>
          <p:nvPr/>
        </p:nvSpPr>
        <p:spPr bwMode="auto">
          <a:xfrm>
            <a:off x="6705600" y="41148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38939" name="Text Box 27"/>
          <p:cNvSpPr txBox="1">
            <a:spLocks noChangeArrowheads="1"/>
          </p:cNvSpPr>
          <p:nvPr/>
        </p:nvSpPr>
        <p:spPr bwMode="auto">
          <a:xfrm>
            <a:off x="6705600" y="44196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38940" name="Text Box 28"/>
          <p:cNvSpPr txBox="1">
            <a:spLocks noChangeArrowheads="1"/>
          </p:cNvSpPr>
          <p:nvPr/>
        </p:nvSpPr>
        <p:spPr bwMode="auto">
          <a:xfrm>
            <a:off x="6705600" y="4724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38941" name="Text Box 29"/>
          <p:cNvSpPr txBox="1">
            <a:spLocks noChangeArrowheads="1"/>
          </p:cNvSpPr>
          <p:nvPr/>
        </p:nvSpPr>
        <p:spPr bwMode="auto">
          <a:xfrm>
            <a:off x="6705600" y="5029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38942" name="Text Box 30"/>
          <p:cNvSpPr txBox="1">
            <a:spLocks noChangeArrowheads="1"/>
          </p:cNvSpPr>
          <p:nvPr/>
        </p:nvSpPr>
        <p:spPr bwMode="auto">
          <a:xfrm>
            <a:off x="6705600" y="3505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38943" name="Text Box 31"/>
          <p:cNvSpPr txBox="1">
            <a:spLocks noChangeArrowheads="1"/>
          </p:cNvSpPr>
          <p:nvPr/>
        </p:nvSpPr>
        <p:spPr bwMode="auto">
          <a:xfrm>
            <a:off x="6705600" y="3200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38944" name="Text Box 32"/>
          <p:cNvSpPr txBox="1">
            <a:spLocks noChangeArrowheads="1"/>
          </p:cNvSpPr>
          <p:nvPr/>
        </p:nvSpPr>
        <p:spPr bwMode="auto">
          <a:xfrm>
            <a:off x="6705600" y="28956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38945" name="Text Box 33"/>
          <p:cNvSpPr txBox="1">
            <a:spLocks noChangeArrowheads="1"/>
          </p:cNvSpPr>
          <p:nvPr/>
        </p:nvSpPr>
        <p:spPr bwMode="auto">
          <a:xfrm>
            <a:off x="6705600" y="25908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38946" name="Text Box 34"/>
          <p:cNvSpPr txBox="1">
            <a:spLocks noChangeArrowheads="1"/>
          </p:cNvSpPr>
          <p:nvPr/>
        </p:nvSpPr>
        <p:spPr bwMode="auto">
          <a:xfrm>
            <a:off x="6172200" y="3962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38947" name="Text Box 35"/>
          <p:cNvSpPr txBox="1">
            <a:spLocks noChangeArrowheads="1"/>
          </p:cNvSpPr>
          <p:nvPr/>
        </p:nvSpPr>
        <p:spPr bwMode="auto">
          <a:xfrm>
            <a:off x="5867400" y="3962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38948" name="Text Box 36"/>
          <p:cNvSpPr txBox="1">
            <a:spLocks noChangeArrowheads="1"/>
          </p:cNvSpPr>
          <p:nvPr/>
        </p:nvSpPr>
        <p:spPr bwMode="auto">
          <a:xfrm>
            <a:off x="5562600" y="3962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38949" name="Text Box 37"/>
          <p:cNvSpPr txBox="1">
            <a:spLocks noChangeArrowheads="1"/>
          </p:cNvSpPr>
          <p:nvPr/>
        </p:nvSpPr>
        <p:spPr bwMode="auto">
          <a:xfrm>
            <a:off x="5257800" y="3962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38950" name="Line 38"/>
          <p:cNvSpPr>
            <a:spLocks noChangeShapeType="1"/>
          </p:cNvSpPr>
          <p:nvPr/>
        </p:nvSpPr>
        <p:spPr bwMode="auto">
          <a:xfrm>
            <a:off x="8153400" y="3810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51" name="Line 39"/>
          <p:cNvSpPr>
            <a:spLocks noChangeShapeType="1"/>
          </p:cNvSpPr>
          <p:nvPr/>
        </p:nvSpPr>
        <p:spPr bwMode="auto">
          <a:xfrm>
            <a:off x="8458200" y="3810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52" name="Line 40"/>
          <p:cNvSpPr>
            <a:spLocks noChangeShapeType="1"/>
          </p:cNvSpPr>
          <p:nvPr/>
        </p:nvSpPr>
        <p:spPr bwMode="auto">
          <a:xfrm>
            <a:off x="5105400" y="3810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53" name="Line 41"/>
          <p:cNvSpPr>
            <a:spLocks noChangeShapeType="1"/>
          </p:cNvSpPr>
          <p:nvPr/>
        </p:nvSpPr>
        <p:spPr bwMode="auto">
          <a:xfrm>
            <a:off x="4800600" y="3810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54" name="Line 42"/>
          <p:cNvSpPr>
            <a:spLocks noChangeShapeType="1"/>
          </p:cNvSpPr>
          <p:nvPr/>
        </p:nvSpPr>
        <p:spPr bwMode="auto">
          <a:xfrm>
            <a:off x="6553200" y="2362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55" name="Line 43"/>
          <p:cNvSpPr>
            <a:spLocks noChangeShapeType="1"/>
          </p:cNvSpPr>
          <p:nvPr/>
        </p:nvSpPr>
        <p:spPr bwMode="auto">
          <a:xfrm>
            <a:off x="6553200" y="2057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56" name="Line 44"/>
          <p:cNvSpPr>
            <a:spLocks noChangeShapeType="1"/>
          </p:cNvSpPr>
          <p:nvPr/>
        </p:nvSpPr>
        <p:spPr bwMode="auto">
          <a:xfrm>
            <a:off x="6553200" y="5410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57" name="Line 45"/>
          <p:cNvSpPr>
            <a:spLocks noChangeShapeType="1"/>
          </p:cNvSpPr>
          <p:nvPr/>
        </p:nvSpPr>
        <p:spPr bwMode="auto">
          <a:xfrm>
            <a:off x="6553200" y="5715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58" name="Text Box 46"/>
          <p:cNvSpPr txBox="1">
            <a:spLocks noChangeArrowheads="1"/>
          </p:cNvSpPr>
          <p:nvPr/>
        </p:nvSpPr>
        <p:spPr bwMode="auto">
          <a:xfrm>
            <a:off x="8077200" y="3962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38959" name="Text Box 47"/>
          <p:cNvSpPr txBox="1">
            <a:spLocks noChangeArrowheads="1"/>
          </p:cNvSpPr>
          <p:nvPr/>
        </p:nvSpPr>
        <p:spPr bwMode="auto">
          <a:xfrm>
            <a:off x="8382000" y="3962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38960" name="Text Box 48"/>
          <p:cNvSpPr txBox="1">
            <a:spLocks noChangeArrowheads="1"/>
          </p:cNvSpPr>
          <p:nvPr/>
        </p:nvSpPr>
        <p:spPr bwMode="auto">
          <a:xfrm>
            <a:off x="6705600" y="53038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38961" name="Text Box 49"/>
          <p:cNvSpPr txBox="1">
            <a:spLocks noChangeArrowheads="1"/>
          </p:cNvSpPr>
          <p:nvPr/>
        </p:nvSpPr>
        <p:spPr bwMode="auto">
          <a:xfrm>
            <a:off x="6705600" y="56086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38962" name="Text Box 50"/>
          <p:cNvSpPr txBox="1">
            <a:spLocks noChangeArrowheads="1"/>
          </p:cNvSpPr>
          <p:nvPr/>
        </p:nvSpPr>
        <p:spPr bwMode="auto">
          <a:xfrm>
            <a:off x="4953000" y="3962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38963" name="Text Box 51"/>
          <p:cNvSpPr txBox="1">
            <a:spLocks noChangeArrowheads="1"/>
          </p:cNvSpPr>
          <p:nvPr/>
        </p:nvSpPr>
        <p:spPr bwMode="auto">
          <a:xfrm>
            <a:off x="4648200" y="3962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38964" name="Text Box 52"/>
          <p:cNvSpPr txBox="1">
            <a:spLocks noChangeArrowheads="1"/>
          </p:cNvSpPr>
          <p:nvPr/>
        </p:nvSpPr>
        <p:spPr bwMode="auto">
          <a:xfrm>
            <a:off x="6705600" y="2286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38965" name="Text Box 53"/>
          <p:cNvSpPr txBox="1">
            <a:spLocks noChangeArrowheads="1"/>
          </p:cNvSpPr>
          <p:nvPr/>
        </p:nvSpPr>
        <p:spPr bwMode="auto">
          <a:xfrm>
            <a:off x="6705600" y="1981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5885727" y="2514599"/>
            <a:ext cx="1484452" cy="1984095"/>
            <a:chOff x="5885727" y="2514599"/>
            <a:chExt cx="1484452" cy="1984095"/>
          </a:xfrm>
        </p:grpSpPr>
        <p:sp>
          <p:nvSpPr>
            <p:cNvPr id="57" name="Freeform 56"/>
            <p:cNvSpPr/>
            <p:nvPr/>
          </p:nvSpPr>
          <p:spPr bwMode="auto">
            <a:xfrm>
              <a:off x="6629400" y="2514600"/>
              <a:ext cx="740779" cy="1984094"/>
            </a:xfrm>
            <a:custGeom>
              <a:avLst/>
              <a:gdLst>
                <a:gd name="connsiteX0" fmla="*/ 0 w 740779"/>
                <a:gd name="connsiteY0" fmla="*/ 1909823 h 1909823"/>
                <a:gd name="connsiteX1" fmla="*/ 162045 w 740779"/>
                <a:gd name="connsiteY1" fmla="*/ 1851949 h 1909823"/>
                <a:gd name="connsiteX2" fmla="*/ 300941 w 740779"/>
                <a:gd name="connsiteY2" fmla="*/ 1608881 h 1909823"/>
                <a:gd name="connsiteX3" fmla="*/ 486136 w 740779"/>
                <a:gd name="connsiteY3" fmla="*/ 1006997 h 1909823"/>
                <a:gd name="connsiteX4" fmla="*/ 601883 w 740779"/>
                <a:gd name="connsiteY4" fmla="*/ 694481 h 1909823"/>
                <a:gd name="connsiteX5" fmla="*/ 740779 w 740779"/>
                <a:gd name="connsiteY5" fmla="*/ 0 h 1909823"/>
                <a:gd name="connsiteX0" fmla="*/ 0 w 740779"/>
                <a:gd name="connsiteY0" fmla="*/ 1909823 h 1909823"/>
                <a:gd name="connsiteX1" fmla="*/ 162045 w 740779"/>
                <a:gd name="connsiteY1" fmla="*/ 1851949 h 1909823"/>
                <a:gd name="connsiteX2" fmla="*/ 300941 w 740779"/>
                <a:gd name="connsiteY2" fmla="*/ 1608881 h 1909823"/>
                <a:gd name="connsiteX3" fmla="*/ 454306 w 740779"/>
                <a:gd name="connsiteY3" fmla="*/ 1297329 h 1909823"/>
                <a:gd name="connsiteX4" fmla="*/ 601883 w 740779"/>
                <a:gd name="connsiteY4" fmla="*/ 694481 h 1909823"/>
                <a:gd name="connsiteX5" fmla="*/ 740779 w 740779"/>
                <a:gd name="connsiteY5" fmla="*/ 0 h 1909823"/>
                <a:gd name="connsiteX0" fmla="*/ 0 w 740779"/>
                <a:gd name="connsiteY0" fmla="*/ 1909823 h 1909823"/>
                <a:gd name="connsiteX1" fmla="*/ 162045 w 740779"/>
                <a:gd name="connsiteY1" fmla="*/ 1851949 h 1909823"/>
                <a:gd name="connsiteX2" fmla="*/ 300941 w 740779"/>
                <a:gd name="connsiteY2" fmla="*/ 1608881 h 1909823"/>
                <a:gd name="connsiteX3" fmla="*/ 454306 w 740779"/>
                <a:gd name="connsiteY3" fmla="*/ 1297329 h 1909823"/>
                <a:gd name="connsiteX4" fmla="*/ 601883 w 740779"/>
                <a:gd name="connsiteY4" fmla="*/ 694481 h 1909823"/>
                <a:gd name="connsiteX5" fmla="*/ 740779 w 740779"/>
                <a:gd name="connsiteY5" fmla="*/ 0 h 1909823"/>
                <a:gd name="connsiteX0" fmla="*/ 0 w 740779"/>
                <a:gd name="connsiteY0" fmla="*/ 1909823 h 1909823"/>
                <a:gd name="connsiteX1" fmla="*/ 162045 w 740779"/>
                <a:gd name="connsiteY1" fmla="*/ 1851949 h 1909823"/>
                <a:gd name="connsiteX2" fmla="*/ 300941 w 740779"/>
                <a:gd name="connsiteY2" fmla="*/ 1608881 h 1909823"/>
                <a:gd name="connsiteX3" fmla="*/ 454306 w 740779"/>
                <a:gd name="connsiteY3" fmla="*/ 1221129 h 1909823"/>
                <a:gd name="connsiteX4" fmla="*/ 601883 w 740779"/>
                <a:gd name="connsiteY4" fmla="*/ 694481 h 1909823"/>
                <a:gd name="connsiteX5" fmla="*/ 740779 w 740779"/>
                <a:gd name="connsiteY5" fmla="*/ 0 h 1909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40779" h="1909823">
                  <a:moveTo>
                    <a:pt x="0" y="1909823"/>
                  </a:moveTo>
                  <a:cubicBezTo>
                    <a:pt x="55944" y="1905964"/>
                    <a:pt x="111888" y="1902106"/>
                    <a:pt x="162045" y="1851949"/>
                  </a:cubicBezTo>
                  <a:cubicBezTo>
                    <a:pt x="212202" y="1801792"/>
                    <a:pt x="252231" y="1714018"/>
                    <a:pt x="300941" y="1608881"/>
                  </a:cubicBezTo>
                  <a:cubicBezTo>
                    <a:pt x="349651" y="1503744"/>
                    <a:pt x="404149" y="1373529"/>
                    <a:pt x="454306" y="1221129"/>
                  </a:cubicBezTo>
                  <a:cubicBezTo>
                    <a:pt x="504463" y="1068729"/>
                    <a:pt x="554138" y="898002"/>
                    <a:pt x="601883" y="694481"/>
                  </a:cubicBezTo>
                  <a:cubicBezTo>
                    <a:pt x="649628" y="490960"/>
                    <a:pt x="692551" y="263324"/>
                    <a:pt x="740779" y="0"/>
                  </a:cubicBezTo>
                </a:path>
              </a:pathLst>
            </a:custGeom>
            <a:noFill/>
            <a:ln w="44450" cap="flat" cmpd="sng" algn="ctr">
              <a:solidFill>
                <a:srgbClr val="3333FF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8" name="Freeform 57"/>
            <p:cNvSpPr/>
            <p:nvPr/>
          </p:nvSpPr>
          <p:spPr bwMode="auto">
            <a:xfrm flipH="1">
              <a:off x="5885727" y="2514599"/>
              <a:ext cx="740779" cy="1984094"/>
            </a:xfrm>
            <a:custGeom>
              <a:avLst/>
              <a:gdLst>
                <a:gd name="connsiteX0" fmla="*/ 0 w 740779"/>
                <a:gd name="connsiteY0" fmla="*/ 1909823 h 1909823"/>
                <a:gd name="connsiteX1" fmla="*/ 162045 w 740779"/>
                <a:gd name="connsiteY1" fmla="*/ 1851949 h 1909823"/>
                <a:gd name="connsiteX2" fmla="*/ 300941 w 740779"/>
                <a:gd name="connsiteY2" fmla="*/ 1608881 h 1909823"/>
                <a:gd name="connsiteX3" fmla="*/ 486136 w 740779"/>
                <a:gd name="connsiteY3" fmla="*/ 1006997 h 1909823"/>
                <a:gd name="connsiteX4" fmla="*/ 601883 w 740779"/>
                <a:gd name="connsiteY4" fmla="*/ 694481 h 1909823"/>
                <a:gd name="connsiteX5" fmla="*/ 740779 w 740779"/>
                <a:gd name="connsiteY5" fmla="*/ 0 h 1909823"/>
                <a:gd name="connsiteX0" fmla="*/ 0 w 740779"/>
                <a:gd name="connsiteY0" fmla="*/ 1909823 h 1909823"/>
                <a:gd name="connsiteX1" fmla="*/ 162045 w 740779"/>
                <a:gd name="connsiteY1" fmla="*/ 1851949 h 1909823"/>
                <a:gd name="connsiteX2" fmla="*/ 300941 w 740779"/>
                <a:gd name="connsiteY2" fmla="*/ 1608881 h 1909823"/>
                <a:gd name="connsiteX3" fmla="*/ 454306 w 740779"/>
                <a:gd name="connsiteY3" fmla="*/ 1297329 h 1909823"/>
                <a:gd name="connsiteX4" fmla="*/ 601883 w 740779"/>
                <a:gd name="connsiteY4" fmla="*/ 694481 h 1909823"/>
                <a:gd name="connsiteX5" fmla="*/ 740779 w 740779"/>
                <a:gd name="connsiteY5" fmla="*/ 0 h 1909823"/>
                <a:gd name="connsiteX0" fmla="*/ 0 w 740779"/>
                <a:gd name="connsiteY0" fmla="*/ 1909823 h 1909823"/>
                <a:gd name="connsiteX1" fmla="*/ 162045 w 740779"/>
                <a:gd name="connsiteY1" fmla="*/ 1851949 h 1909823"/>
                <a:gd name="connsiteX2" fmla="*/ 300941 w 740779"/>
                <a:gd name="connsiteY2" fmla="*/ 1608881 h 1909823"/>
                <a:gd name="connsiteX3" fmla="*/ 454306 w 740779"/>
                <a:gd name="connsiteY3" fmla="*/ 1297329 h 1909823"/>
                <a:gd name="connsiteX4" fmla="*/ 601883 w 740779"/>
                <a:gd name="connsiteY4" fmla="*/ 694481 h 1909823"/>
                <a:gd name="connsiteX5" fmla="*/ 740779 w 740779"/>
                <a:gd name="connsiteY5" fmla="*/ 0 h 1909823"/>
                <a:gd name="connsiteX0" fmla="*/ 0 w 740779"/>
                <a:gd name="connsiteY0" fmla="*/ 1909823 h 1909823"/>
                <a:gd name="connsiteX1" fmla="*/ 162045 w 740779"/>
                <a:gd name="connsiteY1" fmla="*/ 1851949 h 1909823"/>
                <a:gd name="connsiteX2" fmla="*/ 300941 w 740779"/>
                <a:gd name="connsiteY2" fmla="*/ 1608881 h 1909823"/>
                <a:gd name="connsiteX3" fmla="*/ 454306 w 740779"/>
                <a:gd name="connsiteY3" fmla="*/ 1221129 h 1909823"/>
                <a:gd name="connsiteX4" fmla="*/ 601883 w 740779"/>
                <a:gd name="connsiteY4" fmla="*/ 694481 h 1909823"/>
                <a:gd name="connsiteX5" fmla="*/ 740779 w 740779"/>
                <a:gd name="connsiteY5" fmla="*/ 0 h 1909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40779" h="1909823">
                  <a:moveTo>
                    <a:pt x="0" y="1909823"/>
                  </a:moveTo>
                  <a:cubicBezTo>
                    <a:pt x="55944" y="1905964"/>
                    <a:pt x="111888" y="1902106"/>
                    <a:pt x="162045" y="1851949"/>
                  </a:cubicBezTo>
                  <a:cubicBezTo>
                    <a:pt x="212202" y="1801792"/>
                    <a:pt x="252231" y="1714018"/>
                    <a:pt x="300941" y="1608881"/>
                  </a:cubicBezTo>
                  <a:cubicBezTo>
                    <a:pt x="349651" y="1503744"/>
                    <a:pt x="404149" y="1373529"/>
                    <a:pt x="454306" y="1221129"/>
                  </a:cubicBezTo>
                  <a:cubicBezTo>
                    <a:pt x="504463" y="1068729"/>
                    <a:pt x="554138" y="898002"/>
                    <a:pt x="601883" y="694481"/>
                  </a:cubicBezTo>
                  <a:cubicBezTo>
                    <a:pt x="649628" y="490960"/>
                    <a:pt x="692551" y="263324"/>
                    <a:pt x="740779" y="0"/>
                  </a:cubicBezTo>
                </a:path>
              </a:pathLst>
            </a:custGeom>
            <a:noFill/>
            <a:ln w="44450" cap="flat" cmpd="sng" algn="ctr">
              <a:solidFill>
                <a:srgbClr val="3333FF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59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59"/>
                                        </p:tgtEl>
                                      </p:cBhvr>
                                      <p:by x="5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Graphs</a:t>
            </a:r>
          </a:p>
        </p:txBody>
      </p:sp>
      <p:sp>
        <p:nvSpPr>
          <p:cNvPr id="32771" name="Line 3"/>
          <p:cNvSpPr>
            <a:spLocks noChangeShapeType="1"/>
          </p:cNvSpPr>
          <p:nvPr/>
        </p:nvSpPr>
        <p:spPr bwMode="auto">
          <a:xfrm>
            <a:off x="6629400" y="2057400"/>
            <a:ext cx="0" cy="426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>
            <a:off x="4572000" y="41910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>
            <a:off x="69342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72390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75438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>
            <a:off x="78486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>
            <a:off x="63246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>
            <a:off x="60198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>
            <a:off x="57150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54102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>
            <a:off x="6553200" y="4495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>
            <a:off x="6553200" y="4800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>
            <a:off x="6553200" y="5105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>
            <a:off x="6553200" y="5410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>
            <a:off x="6553200" y="3886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>
            <a:off x="6553200" y="3581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7" name="Line 19"/>
          <p:cNvSpPr>
            <a:spLocks noChangeShapeType="1"/>
          </p:cNvSpPr>
          <p:nvPr/>
        </p:nvSpPr>
        <p:spPr bwMode="auto">
          <a:xfrm>
            <a:off x="6553200" y="3276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8" name="Line 20"/>
          <p:cNvSpPr>
            <a:spLocks noChangeShapeType="1"/>
          </p:cNvSpPr>
          <p:nvPr/>
        </p:nvSpPr>
        <p:spPr bwMode="auto">
          <a:xfrm>
            <a:off x="6553200" y="2971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9" name="Text Box 21"/>
          <p:cNvSpPr txBox="1">
            <a:spLocks noChangeArrowheads="1"/>
          </p:cNvSpPr>
          <p:nvPr/>
        </p:nvSpPr>
        <p:spPr bwMode="auto">
          <a:xfrm>
            <a:off x="68580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32790" name="Text Box 22"/>
          <p:cNvSpPr txBox="1">
            <a:spLocks noChangeArrowheads="1"/>
          </p:cNvSpPr>
          <p:nvPr/>
        </p:nvSpPr>
        <p:spPr bwMode="auto">
          <a:xfrm>
            <a:off x="71628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32791" name="Text Box 23"/>
          <p:cNvSpPr txBox="1">
            <a:spLocks noChangeArrowheads="1"/>
          </p:cNvSpPr>
          <p:nvPr/>
        </p:nvSpPr>
        <p:spPr bwMode="auto">
          <a:xfrm>
            <a:off x="74676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32792" name="Text Box 24"/>
          <p:cNvSpPr txBox="1">
            <a:spLocks noChangeArrowheads="1"/>
          </p:cNvSpPr>
          <p:nvPr/>
        </p:nvSpPr>
        <p:spPr bwMode="auto">
          <a:xfrm>
            <a:off x="77724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32793" name="Text Box 25"/>
          <p:cNvSpPr txBox="1">
            <a:spLocks noChangeArrowheads="1"/>
          </p:cNvSpPr>
          <p:nvPr/>
        </p:nvSpPr>
        <p:spPr bwMode="auto">
          <a:xfrm>
            <a:off x="6705600" y="44196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32794" name="Text Box 26"/>
          <p:cNvSpPr txBox="1">
            <a:spLocks noChangeArrowheads="1"/>
          </p:cNvSpPr>
          <p:nvPr/>
        </p:nvSpPr>
        <p:spPr bwMode="auto">
          <a:xfrm>
            <a:off x="6705600" y="4724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32795" name="Text Box 27"/>
          <p:cNvSpPr txBox="1">
            <a:spLocks noChangeArrowheads="1"/>
          </p:cNvSpPr>
          <p:nvPr/>
        </p:nvSpPr>
        <p:spPr bwMode="auto">
          <a:xfrm>
            <a:off x="6705600" y="5029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32796" name="Text Box 28"/>
          <p:cNvSpPr txBox="1">
            <a:spLocks noChangeArrowheads="1"/>
          </p:cNvSpPr>
          <p:nvPr/>
        </p:nvSpPr>
        <p:spPr bwMode="auto">
          <a:xfrm>
            <a:off x="6705600" y="5334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6705600" y="3810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32798" name="Text Box 30"/>
          <p:cNvSpPr txBox="1">
            <a:spLocks noChangeArrowheads="1"/>
          </p:cNvSpPr>
          <p:nvPr/>
        </p:nvSpPr>
        <p:spPr bwMode="auto">
          <a:xfrm>
            <a:off x="6705600" y="3505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32799" name="Text Box 31"/>
          <p:cNvSpPr txBox="1">
            <a:spLocks noChangeArrowheads="1"/>
          </p:cNvSpPr>
          <p:nvPr/>
        </p:nvSpPr>
        <p:spPr bwMode="auto">
          <a:xfrm>
            <a:off x="6705600" y="3200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32800" name="Text Box 32"/>
          <p:cNvSpPr txBox="1">
            <a:spLocks noChangeArrowheads="1"/>
          </p:cNvSpPr>
          <p:nvPr/>
        </p:nvSpPr>
        <p:spPr bwMode="auto">
          <a:xfrm>
            <a:off x="6705600" y="28956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32801" name="Text Box 33"/>
          <p:cNvSpPr txBox="1">
            <a:spLocks noChangeArrowheads="1"/>
          </p:cNvSpPr>
          <p:nvPr/>
        </p:nvSpPr>
        <p:spPr bwMode="auto">
          <a:xfrm>
            <a:off x="61722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32802" name="Text Box 34"/>
          <p:cNvSpPr txBox="1">
            <a:spLocks noChangeArrowheads="1"/>
          </p:cNvSpPr>
          <p:nvPr/>
        </p:nvSpPr>
        <p:spPr bwMode="auto">
          <a:xfrm>
            <a:off x="58674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32803" name="Text Box 35"/>
          <p:cNvSpPr txBox="1">
            <a:spLocks noChangeArrowheads="1"/>
          </p:cNvSpPr>
          <p:nvPr/>
        </p:nvSpPr>
        <p:spPr bwMode="auto">
          <a:xfrm>
            <a:off x="55626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32804" name="Text Box 36"/>
          <p:cNvSpPr txBox="1">
            <a:spLocks noChangeArrowheads="1"/>
          </p:cNvSpPr>
          <p:nvPr/>
        </p:nvSpPr>
        <p:spPr bwMode="auto">
          <a:xfrm>
            <a:off x="52578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32805" name="Line 37"/>
          <p:cNvSpPr>
            <a:spLocks noChangeShapeType="1"/>
          </p:cNvSpPr>
          <p:nvPr/>
        </p:nvSpPr>
        <p:spPr bwMode="auto">
          <a:xfrm>
            <a:off x="81534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06" name="Line 38"/>
          <p:cNvSpPr>
            <a:spLocks noChangeShapeType="1"/>
          </p:cNvSpPr>
          <p:nvPr/>
        </p:nvSpPr>
        <p:spPr bwMode="auto">
          <a:xfrm>
            <a:off x="84582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07" name="Line 39"/>
          <p:cNvSpPr>
            <a:spLocks noChangeShapeType="1"/>
          </p:cNvSpPr>
          <p:nvPr/>
        </p:nvSpPr>
        <p:spPr bwMode="auto">
          <a:xfrm>
            <a:off x="51054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08" name="Line 40"/>
          <p:cNvSpPr>
            <a:spLocks noChangeShapeType="1"/>
          </p:cNvSpPr>
          <p:nvPr/>
        </p:nvSpPr>
        <p:spPr bwMode="auto">
          <a:xfrm>
            <a:off x="48006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09" name="Line 41"/>
          <p:cNvSpPr>
            <a:spLocks noChangeShapeType="1"/>
          </p:cNvSpPr>
          <p:nvPr/>
        </p:nvSpPr>
        <p:spPr bwMode="auto">
          <a:xfrm>
            <a:off x="6553200" y="2667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10" name="Line 42"/>
          <p:cNvSpPr>
            <a:spLocks noChangeShapeType="1"/>
          </p:cNvSpPr>
          <p:nvPr/>
        </p:nvSpPr>
        <p:spPr bwMode="auto">
          <a:xfrm>
            <a:off x="6553200" y="2362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11" name="Line 43"/>
          <p:cNvSpPr>
            <a:spLocks noChangeShapeType="1"/>
          </p:cNvSpPr>
          <p:nvPr/>
        </p:nvSpPr>
        <p:spPr bwMode="auto">
          <a:xfrm>
            <a:off x="6553200" y="5715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12" name="Line 44"/>
          <p:cNvSpPr>
            <a:spLocks noChangeShapeType="1"/>
          </p:cNvSpPr>
          <p:nvPr/>
        </p:nvSpPr>
        <p:spPr bwMode="auto">
          <a:xfrm>
            <a:off x="6553200" y="6019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13" name="Text Box 45"/>
          <p:cNvSpPr txBox="1">
            <a:spLocks noChangeArrowheads="1"/>
          </p:cNvSpPr>
          <p:nvPr/>
        </p:nvSpPr>
        <p:spPr bwMode="auto">
          <a:xfrm>
            <a:off x="80772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32814" name="Text Box 46"/>
          <p:cNvSpPr txBox="1">
            <a:spLocks noChangeArrowheads="1"/>
          </p:cNvSpPr>
          <p:nvPr/>
        </p:nvSpPr>
        <p:spPr bwMode="auto">
          <a:xfrm>
            <a:off x="83820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32815" name="Text Box 47"/>
          <p:cNvSpPr txBox="1">
            <a:spLocks noChangeArrowheads="1"/>
          </p:cNvSpPr>
          <p:nvPr/>
        </p:nvSpPr>
        <p:spPr bwMode="auto">
          <a:xfrm>
            <a:off x="6705600" y="56086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32816" name="Text Box 48"/>
          <p:cNvSpPr txBox="1">
            <a:spLocks noChangeArrowheads="1"/>
          </p:cNvSpPr>
          <p:nvPr/>
        </p:nvSpPr>
        <p:spPr bwMode="auto">
          <a:xfrm>
            <a:off x="6705600" y="59134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32817" name="Text Box 49"/>
          <p:cNvSpPr txBox="1">
            <a:spLocks noChangeArrowheads="1"/>
          </p:cNvSpPr>
          <p:nvPr/>
        </p:nvSpPr>
        <p:spPr bwMode="auto">
          <a:xfrm>
            <a:off x="49530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32818" name="Text Box 50"/>
          <p:cNvSpPr txBox="1">
            <a:spLocks noChangeArrowheads="1"/>
          </p:cNvSpPr>
          <p:nvPr/>
        </p:nvSpPr>
        <p:spPr bwMode="auto">
          <a:xfrm>
            <a:off x="46482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32819" name="Text Box 51"/>
          <p:cNvSpPr txBox="1">
            <a:spLocks noChangeArrowheads="1"/>
          </p:cNvSpPr>
          <p:nvPr/>
        </p:nvSpPr>
        <p:spPr bwMode="auto">
          <a:xfrm>
            <a:off x="6705600" y="25908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32820" name="Text Box 52"/>
          <p:cNvSpPr txBox="1">
            <a:spLocks noChangeArrowheads="1"/>
          </p:cNvSpPr>
          <p:nvPr/>
        </p:nvSpPr>
        <p:spPr bwMode="auto">
          <a:xfrm>
            <a:off x="6705600" y="2286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32821" name="Line 53"/>
          <p:cNvSpPr>
            <a:spLocks noChangeShapeType="1"/>
          </p:cNvSpPr>
          <p:nvPr/>
        </p:nvSpPr>
        <p:spPr bwMode="auto">
          <a:xfrm>
            <a:off x="2362200" y="2057400"/>
            <a:ext cx="0" cy="426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22" name="Line 54"/>
          <p:cNvSpPr>
            <a:spLocks noChangeShapeType="1"/>
          </p:cNvSpPr>
          <p:nvPr/>
        </p:nvSpPr>
        <p:spPr bwMode="auto">
          <a:xfrm>
            <a:off x="304800" y="41910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23" name="Line 55"/>
          <p:cNvSpPr>
            <a:spLocks noChangeShapeType="1"/>
          </p:cNvSpPr>
          <p:nvPr/>
        </p:nvSpPr>
        <p:spPr bwMode="auto">
          <a:xfrm>
            <a:off x="26670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24" name="Line 56"/>
          <p:cNvSpPr>
            <a:spLocks noChangeShapeType="1"/>
          </p:cNvSpPr>
          <p:nvPr/>
        </p:nvSpPr>
        <p:spPr bwMode="auto">
          <a:xfrm>
            <a:off x="29718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25" name="Line 57"/>
          <p:cNvSpPr>
            <a:spLocks noChangeShapeType="1"/>
          </p:cNvSpPr>
          <p:nvPr/>
        </p:nvSpPr>
        <p:spPr bwMode="auto">
          <a:xfrm>
            <a:off x="32766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26" name="Line 58"/>
          <p:cNvSpPr>
            <a:spLocks noChangeShapeType="1"/>
          </p:cNvSpPr>
          <p:nvPr/>
        </p:nvSpPr>
        <p:spPr bwMode="auto">
          <a:xfrm>
            <a:off x="35814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27" name="Line 59"/>
          <p:cNvSpPr>
            <a:spLocks noChangeShapeType="1"/>
          </p:cNvSpPr>
          <p:nvPr/>
        </p:nvSpPr>
        <p:spPr bwMode="auto">
          <a:xfrm>
            <a:off x="20574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28" name="Line 60"/>
          <p:cNvSpPr>
            <a:spLocks noChangeShapeType="1"/>
          </p:cNvSpPr>
          <p:nvPr/>
        </p:nvSpPr>
        <p:spPr bwMode="auto">
          <a:xfrm>
            <a:off x="17526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29" name="Line 61"/>
          <p:cNvSpPr>
            <a:spLocks noChangeShapeType="1"/>
          </p:cNvSpPr>
          <p:nvPr/>
        </p:nvSpPr>
        <p:spPr bwMode="auto">
          <a:xfrm>
            <a:off x="14478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30" name="Line 62"/>
          <p:cNvSpPr>
            <a:spLocks noChangeShapeType="1"/>
          </p:cNvSpPr>
          <p:nvPr/>
        </p:nvSpPr>
        <p:spPr bwMode="auto">
          <a:xfrm>
            <a:off x="11430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31" name="Line 63"/>
          <p:cNvSpPr>
            <a:spLocks noChangeShapeType="1"/>
          </p:cNvSpPr>
          <p:nvPr/>
        </p:nvSpPr>
        <p:spPr bwMode="auto">
          <a:xfrm>
            <a:off x="2286000" y="4495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32" name="Line 64"/>
          <p:cNvSpPr>
            <a:spLocks noChangeShapeType="1"/>
          </p:cNvSpPr>
          <p:nvPr/>
        </p:nvSpPr>
        <p:spPr bwMode="auto">
          <a:xfrm>
            <a:off x="2286000" y="4800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33" name="Line 65"/>
          <p:cNvSpPr>
            <a:spLocks noChangeShapeType="1"/>
          </p:cNvSpPr>
          <p:nvPr/>
        </p:nvSpPr>
        <p:spPr bwMode="auto">
          <a:xfrm>
            <a:off x="2286000" y="5105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34" name="Line 66"/>
          <p:cNvSpPr>
            <a:spLocks noChangeShapeType="1"/>
          </p:cNvSpPr>
          <p:nvPr/>
        </p:nvSpPr>
        <p:spPr bwMode="auto">
          <a:xfrm>
            <a:off x="2286000" y="5410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35" name="Line 67"/>
          <p:cNvSpPr>
            <a:spLocks noChangeShapeType="1"/>
          </p:cNvSpPr>
          <p:nvPr/>
        </p:nvSpPr>
        <p:spPr bwMode="auto">
          <a:xfrm>
            <a:off x="2286000" y="3886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36" name="Line 68"/>
          <p:cNvSpPr>
            <a:spLocks noChangeShapeType="1"/>
          </p:cNvSpPr>
          <p:nvPr/>
        </p:nvSpPr>
        <p:spPr bwMode="auto">
          <a:xfrm>
            <a:off x="2286000" y="3581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37" name="Line 69"/>
          <p:cNvSpPr>
            <a:spLocks noChangeShapeType="1"/>
          </p:cNvSpPr>
          <p:nvPr/>
        </p:nvSpPr>
        <p:spPr bwMode="auto">
          <a:xfrm>
            <a:off x="2286000" y="3276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38" name="Line 70"/>
          <p:cNvSpPr>
            <a:spLocks noChangeShapeType="1"/>
          </p:cNvSpPr>
          <p:nvPr/>
        </p:nvSpPr>
        <p:spPr bwMode="auto">
          <a:xfrm>
            <a:off x="2286000" y="2971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39" name="Text Box 71"/>
          <p:cNvSpPr txBox="1">
            <a:spLocks noChangeArrowheads="1"/>
          </p:cNvSpPr>
          <p:nvPr/>
        </p:nvSpPr>
        <p:spPr bwMode="auto">
          <a:xfrm>
            <a:off x="25908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32840" name="Text Box 72"/>
          <p:cNvSpPr txBox="1">
            <a:spLocks noChangeArrowheads="1"/>
          </p:cNvSpPr>
          <p:nvPr/>
        </p:nvSpPr>
        <p:spPr bwMode="auto">
          <a:xfrm>
            <a:off x="28956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32841" name="Text Box 73"/>
          <p:cNvSpPr txBox="1">
            <a:spLocks noChangeArrowheads="1"/>
          </p:cNvSpPr>
          <p:nvPr/>
        </p:nvSpPr>
        <p:spPr bwMode="auto">
          <a:xfrm>
            <a:off x="32004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32842" name="Text Box 74"/>
          <p:cNvSpPr txBox="1">
            <a:spLocks noChangeArrowheads="1"/>
          </p:cNvSpPr>
          <p:nvPr/>
        </p:nvSpPr>
        <p:spPr bwMode="auto">
          <a:xfrm>
            <a:off x="35052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32843" name="Text Box 75"/>
          <p:cNvSpPr txBox="1">
            <a:spLocks noChangeArrowheads="1"/>
          </p:cNvSpPr>
          <p:nvPr/>
        </p:nvSpPr>
        <p:spPr bwMode="auto">
          <a:xfrm>
            <a:off x="2438400" y="44196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32844" name="Text Box 76"/>
          <p:cNvSpPr txBox="1">
            <a:spLocks noChangeArrowheads="1"/>
          </p:cNvSpPr>
          <p:nvPr/>
        </p:nvSpPr>
        <p:spPr bwMode="auto">
          <a:xfrm>
            <a:off x="2438400" y="4724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32845" name="Text Box 77"/>
          <p:cNvSpPr txBox="1">
            <a:spLocks noChangeArrowheads="1"/>
          </p:cNvSpPr>
          <p:nvPr/>
        </p:nvSpPr>
        <p:spPr bwMode="auto">
          <a:xfrm>
            <a:off x="2438400" y="5029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32846" name="Text Box 78"/>
          <p:cNvSpPr txBox="1">
            <a:spLocks noChangeArrowheads="1"/>
          </p:cNvSpPr>
          <p:nvPr/>
        </p:nvSpPr>
        <p:spPr bwMode="auto">
          <a:xfrm>
            <a:off x="2438400" y="5334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32847" name="Text Box 79"/>
          <p:cNvSpPr txBox="1">
            <a:spLocks noChangeArrowheads="1"/>
          </p:cNvSpPr>
          <p:nvPr/>
        </p:nvSpPr>
        <p:spPr bwMode="auto">
          <a:xfrm>
            <a:off x="2438400" y="3810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32848" name="Text Box 80"/>
          <p:cNvSpPr txBox="1">
            <a:spLocks noChangeArrowheads="1"/>
          </p:cNvSpPr>
          <p:nvPr/>
        </p:nvSpPr>
        <p:spPr bwMode="auto">
          <a:xfrm>
            <a:off x="2438400" y="3505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32849" name="Text Box 81"/>
          <p:cNvSpPr txBox="1">
            <a:spLocks noChangeArrowheads="1"/>
          </p:cNvSpPr>
          <p:nvPr/>
        </p:nvSpPr>
        <p:spPr bwMode="auto">
          <a:xfrm>
            <a:off x="2438400" y="3200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32850" name="Text Box 82"/>
          <p:cNvSpPr txBox="1">
            <a:spLocks noChangeArrowheads="1"/>
          </p:cNvSpPr>
          <p:nvPr/>
        </p:nvSpPr>
        <p:spPr bwMode="auto">
          <a:xfrm>
            <a:off x="2438400" y="28956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32851" name="Text Box 83"/>
          <p:cNvSpPr txBox="1">
            <a:spLocks noChangeArrowheads="1"/>
          </p:cNvSpPr>
          <p:nvPr/>
        </p:nvSpPr>
        <p:spPr bwMode="auto">
          <a:xfrm>
            <a:off x="19050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32852" name="Text Box 84"/>
          <p:cNvSpPr txBox="1">
            <a:spLocks noChangeArrowheads="1"/>
          </p:cNvSpPr>
          <p:nvPr/>
        </p:nvSpPr>
        <p:spPr bwMode="auto">
          <a:xfrm>
            <a:off x="16002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32853" name="Text Box 85"/>
          <p:cNvSpPr txBox="1">
            <a:spLocks noChangeArrowheads="1"/>
          </p:cNvSpPr>
          <p:nvPr/>
        </p:nvSpPr>
        <p:spPr bwMode="auto">
          <a:xfrm>
            <a:off x="12954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32854" name="Text Box 86"/>
          <p:cNvSpPr txBox="1">
            <a:spLocks noChangeArrowheads="1"/>
          </p:cNvSpPr>
          <p:nvPr/>
        </p:nvSpPr>
        <p:spPr bwMode="auto">
          <a:xfrm>
            <a:off x="9906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32855" name="Line 87"/>
          <p:cNvSpPr>
            <a:spLocks noChangeShapeType="1"/>
          </p:cNvSpPr>
          <p:nvPr/>
        </p:nvSpPr>
        <p:spPr bwMode="auto">
          <a:xfrm>
            <a:off x="38862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56" name="Line 88"/>
          <p:cNvSpPr>
            <a:spLocks noChangeShapeType="1"/>
          </p:cNvSpPr>
          <p:nvPr/>
        </p:nvSpPr>
        <p:spPr bwMode="auto">
          <a:xfrm>
            <a:off x="41910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57" name="Line 89"/>
          <p:cNvSpPr>
            <a:spLocks noChangeShapeType="1"/>
          </p:cNvSpPr>
          <p:nvPr/>
        </p:nvSpPr>
        <p:spPr bwMode="auto">
          <a:xfrm>
            <a:off x="8382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58" name="Line 90"/>
          <p:cNvSpPr>
            <a:spLocks noChangeShapeType="1"/>
          </p:cNvSpPr>
          <p:nvPr/>
        </p:nvSpPr>
        <p:spPr bwMode="auto">
          <a:xfrm>
            <a:off x="5334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59" name="Line 91"/>
          <p:cNvSpPr>
            <a:spLocks noChangeShapeType="1"/>
          </p:cNvSpPr>
          <p:nvPr/>
        </p:nvSpPr>
        <p:spPr bwMode="auto">
          <a:xfrm>
            <a:off x="2286000" y="2667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60" name="Line 92"/>
          <p:cNvSpPr>
            <a:spLocks noChangeShapeType="1"/>
          </p:cNvSpPr>
          <p:nvPr/>
        </p:nvSpPr>
        <p:spPr bwMode="auto">
          <a:xfrm>
            <a:off x="2286000" y="2362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61" name="Line 93"/>
          <p:cNvSpPr>
            <a:spLocks noChangeShapeType="1"/>
          </p:cNvSpPr>
          <p:nvPr/>
        </p:nvSpPr>
        <p:spPr bwMode="auto">
          <a:xfrm>
            <a:off x="2286000" y="5715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62" name="Line 94"/>
          <p:cNvSpPr>
            <a:spLocks noChangeShapeType="1"/>
          </p:cNvSpPr>
          <p:nvPr/>
        </p:nvSpPr>
        <p:spPr bwMode="auto">
          <a:xfrm>
            <a:off x="2286000" y="6019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63" name="Text Box 95"/>
          <p:cNvSpPr txBox="1">
            <a:spLocks noChangeArrowheads="1"/>
          </p:cNvSpPr>
          <p:nvPr/>
        </p:nvSpPr>
        <p:spPr bwMode="auto">
          <a:xfrm>
            <a:off x="38100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32864" name="Text Box 96"/>
          <p:cNvSpPr txBox="1">
            <a:spLocks noChangeArrowheads="1"/>
          </p:cNvSpPr>
          <p:nvPr/>
        </p:nvSpPr>
        <p:spPr bwMode="auto">
          <a:xfrm>
            <a:off x="41148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32865" name="Text Box 97"/>
          <p:cNvSpPr txBox="1">
            <a:spLocks noChangeArrowheads="1"/>
          </p:cNvSpPr>
          <p:nvPr/>
        </p:nvSpPr>
        <p:spPr bwMode="auto">
          <a:xfrm>
            <a:off x="2438400" y="56086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32866" name="Text Box 98"/>
          <p:cNvSpPr txBox="1">
            <a:spLocks noChangeArrowheads="1"/>
          </p:cNvSpPr>
          <p:nvPr/>
        </p:nvSpPr>
        <p:spPr bwMode="auto">
          <a:xfrm>
            <a:off x="2438400" y="59134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32867" name="Text Box 99"/>
          <p:cNvSpPr txBox="1">
            <a:spLocks noChangeArrowheads="1"/>
          </p:cNvSpPr>
          <p:nvPr/>
        </p:nvSpPr>
        <p:spPr bwMode="auto">
          <a:xfrm>
            <a:off x="6858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32868" name="Text Box 100"/>
          <p:cNvSpPr txBox="1">
            <a:spLocks noChangeArrowheads="1"/>
          </p:cNvSpPr>
          <p:nvPr/>
        </p:nvSpPr>
        <p:spPr bwMode="auto">
          <a:xfrm>
            <a:off x="3810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32869" name="Text Box 101"/>
          <p:cNvSpPr txBox="1">
            <a:spLocks noChangeArrowheads="1"/>
          </p:cNvSpPr>
          <p:nvPr/>
        </p:nvSpPr>
        <p:spPr bwMode="auto">
          <a:xfrm>
            <a:off x="2438400" y="25908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32870" name="Text Box 102"/>
          <p:cNvSpPr txBox="1">
            <a:spLocks noChangeArrowheads="1"/>
          </p:cNvSpPr>
          <p:nvPr/>
        </p:nvSpPr>
        <p:spPr bwMode="auto">
          <a:xfrm>
            <a:off x="2438400" y="2286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32874" name="Freeform 106"/>
          <p:cNvSpPr>
            <a:spLocks/>
          </p:cNvSpPr>
          <p:nvPr/>
        </p:nvSpPr>
        <p:spPr bwMode="auto">
          <a:xfrm>
            <a:off x="6629400" y="3213100"/>
            <a:ext cx="1793875" cy="977900"/>
          </a:xfrm>
          <a:custGeom>
            <a:avLst/>
            <a:gdLst/>
            <a:ahLst/>
            <a:cxnLst>
              <a:cxn ang="0">
                <a:pos x="0" y="616"/>
              </a:cxn>
              <a:cxn ang="0">
                <a:pos x="48" y="477"/>
              </a:cxn>
              <a:cxn ang="0">
                <a:pos x="192" y="339"/>
              </a:cxn>
              <a:cxn ang="0">
                <a:pos x="378" y="226"/>
              </a:cxn>
              <a:cxn ang="0">
                <a:pos x="581" y="122"/>
              </a:cxn>
              <a:cxn ang="0">
                <a:pos x="757" y="61"/>
              </a:cxn>
              <a:cxn ang="0">
                <a:pos x="947" y="20"/>
              </a:cxn>
              <a:cxn ang="0">
                <a:pos x="1130" y="0"/>
              </a:cxn>
            </a:cxnLst>
            <a:rect l="0" t="0" r="r" b="b"/>
            <a:pathLst>
              <a:path w="1130" h="616">
                <a:moveTo>
                  <a:pt x="0" y="616"/>
                </a:moveTo>
                <a:cubicBezTo>
                  <a:pt x="8" y="570"/>
                  <a:pt x="16" y="524"/>
                  <a:pt x="48" y="477"/>
                </a:cubicBezTo>
                <a:cubicBezTo>
                  <a:pt x="80" y="431"/>
                  <a:pt x="137" y="381"/>
                  <a:pt x="192" y="339"/>
                </a:cubicBezTo>
                <a:cubicBezTo>
                  <a:pt x="247" y="297"/>
                  <a:pt x="313" y="262"/>
                  <a:pt x="378" y="226"/>
                </a:cubicBezTo>
                <a:cubicBezTo>
                  <a:pt x="443" y="190"/>
                  <a:pt x="518" y="150"/>
                  <a:pt x="581" y="122"/>
                </a:cubicBezTo>
                <a:cubicBezTo>
                  <a:pt x="644" y="94"/>
                  <a:pt x="696" y="78"/>
                  <a:pt x="757" y="61"/>
                </a:cubicBezTo>
                <a:cubicBezTo>
                  <a:pt x="818" y="44"/>
                  <a:pt x="885" y="30"/>
                  <a:pt x="947" y="20"/>
                </a:cubicBezTo>
                <a:cubicBezTo>
                  <a:pt x="1009" y="10"/>
                  <a:pt x="1092" y="4"/>
                  <a:pt x="1130" y="0"/>
                </a:cubicBezTo>
              </a:path>
            </a:pathLst>
          </a:custGeom>
          <a:noFill/>
          <a:ln w="28575" cmpd="sng">
            <a:solidFill>
              <a:srgbClr val="3333FF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76" name="Rectangle 108"/>
          <p:cNvSpPr>
            <a:spLocks noChangeArrowheads="1"/>
          </p:cNvSpPr>
          <p:nvPr/>
        </p:nvSpPr>
        <p:spPr bwMode="auto">
          <a:xfrm>
            <a:off x="590550" y="1600200"/>
            <a:ext cx="3560763" cy="333375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40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f(x) = -sqrt(x)</a:t>
            </a:r>
            <a:r>
              <a:rPr lang="en-US" sz="140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1400">
                <a:solidFill>
                  <a:srgbClr val="3333FF"/>
                </a:solidFill>
                <a:latin typeface="Comic Sans MS" pitchFamily="66" charset="0"/>
                <a:cs typeface="Times New Roman" pitchFamily="18" charset="0"/>
              </a:rPr>
              <a:t>g(x) = -x</a:t>
            </a:r>
            <a:r>
              <a:rPr lang="en-US" sz="1400" baseline="30000">
                <a:solidFill>
                  <a:srgbClr val="3333FF"/>
                </a:solidFill>
                <a:latin typeface="Comic Sans MS" pitchFamily="66" charset="0"/>
                <a:cs typeface="Times New Roman" pitchFamily="18" charset="0"/>
              </a:rPr>
              <a:t>3</a:t>
            </a:r>
            <a:r>
              <a:rPr lang="en-US" sz="140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1400">
                <a:solidFill>
                  <a:srgbClr val="008000"/>
                </a:solidFill>
                <a:latin typeface="Comic Sans MS" pitchFamily="66" charset="0"/>
                <a:cs typeface="Times New Roman" pitchFamily="18" charset="0"/>
              </a:rPr>
              <a:t>h(x) = sqrt(-x)</a:t>
            </a:r>
          </a:p>
        </p:txBody>
      </p:sp>
      <p:sp>
        <p:nvSpPr>
          <p:cNvPr id="32877" name="Rectangle 109"/>
          <p:cNvSpPr>
            <a:spLocks noChangeArrowheads="1"/>
          </p:cNvSpPr>
          <p:nvPr/>
        </p:nvSpPr>
        <p:spPr bwMode="auto">
          <a:xfrm>
            <a:off x="4795838" y="1600200"/>
            <a:ext cx="3668712" cy="333375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40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f(x) = 2sqrt(x)</a:t>
            </a:r>
            <a:r>
              <a:rPr lang="en-US" sz="140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1400">
                <a:solidFill>
                  <a:srgbClr val="3333FF"/>
                </a:solidFill>
                <a:latin typeface="Comic Sans MS" pitchFamily="66" charset="0"/>
                <a:cs typeface="Times New Roman" pitchFamily="18" charset="0"/>
              </a:rPr>
              <a:t>g(x) = sqrt(2x)</a:t>
            </a:r>
            <a:r>
              <a:rPr lang="en-US" sz="140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1400">
                <a:solidFill>
                  <a:srgbClr val="008000"/>
                </a:solidFill>
                <a:latin typeface="Comic Sans MS" pitchFamily="66" charset="0"/>
                <a:cs typeface="Times New Roman" pitchFamily="18" charset="0"/>
              </a:rPr>
              <a:t>h(x) = ½x</a:t>
            </a:r>
            <a:r>
              <a:rPr lang="en-US" sz="1400" baseline="30000">
                <a:solidFill>
                  <a:srgbClr val="008000"/>
                </a:solidFill>
                <a:latin typeface="Comic Sans MS" pitchFamily="66" charset="0"/>
                <a:cs typeface="Times New Roman" pitchFamily="18" charset="0"/>
              </a:rPr>
              <a:t>2</a:t>
            </a:r>
            <a:endParaRPr lang="en-US" sz="1400">
              <a:solidFill>
                <a:srgbClr val="00800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2878" name="Rectangle 110"/>
          <p:cNvSpPr>
            <a:spLocks noChangeArrowheads="1"/>
          </p:cNvSpPr>
          <p:nvPr/>
        </p:nvSpPr>
        <p:spPr bwMode="auto">
          <a:xfrm>
            <a:off x="1785938" y="1143000"/>
            <a:ext cx="1128712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400">
                <a:latin typeface="Comic Sans MS" pitchFamily="66" charset="0"/>
                <a:cs typeface="Times New Roman" pitchFamily="18" charset="0"/>
              </a:rPr>
              <a:t>Reflections</a:t>
            </a:r>
          </a:p>
        </p:txBody>
      </p:sp>
      <p:sp>
        <p:nvSpPr>
          <p:cNvPr id="32879" name="Rectangle 111"/>
          <p:cNvSpPr>
            <a:spLocks noChangeArrowheads="1"/>
          </p:cNvSpPr>
          <p:nvPr/>
        </p:nvSpPr>
        <p:spPr bwMode="auto">
          <a:xfrm>
            <a:off x="5589588" y="1143000"/>
            <a:ext cx="2073275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400">
                <a:latin typeface="Comic Sans MS" pitchFamily="66" charset="0"/>
                <a:cs typeface="Times New Roman" pitchFamily="18" charset="0"/>
              </a:rPr>
              <a:t>Stretching / Shrinking</a:t>
            </a:r>
          </a:p>
        </p:txBody>
      </p:sp>
      <p:sp>
        <p:nvSpPr>
          <p:cNvPr id="32880" name="Freeform 112"/>
          <p:cNvSpPr>
            <a:spLocks/>
          </p:cNvSpPr>
          <p:nvPr/>
        </p:nvSpPr>
        <p:spPr bwMode="auto">
          <a:xfrm flipV="1">
            <a:off x="2362200" y="4191000"/>
            <a:ext cx="1828800" cy="685800"/>
          </a:xfrm>
          <a:custGeom>
            <a:avLst/>
            <a:gdLst/>
            <a:ahLst/>
            <a:cxnLst>
              <a:cxn ang="0">
                <a:pos x="0" y="432"/>
              </a:cxn>
              <a:cxn ang="0">
                <a:pos x="48" y="336"/>
              </a:cxn>
              <a:cxn ang="0">
                <a:pos x="192" y="240"/>
              </a:cxn>
              <a:cxn ang="0">
                <a:pos x="378" y="162"/>
              </a:cxn>
              <a:cxn ang="0">
                <a:pos x="581" y="101"/>
              </a:cxn>
              <a:cxn ang="0">
                <a:pos x="784" y="53"/>
              </a:cxn>
              <a:cxn ang="0">
                <a:pos x="1152" y="0"/>
              </a:cxn>
            </a:cxnLst>
            <a:rect l="0" t="0" r="r" b="b"/>
            <a:pathLst>
              <a:path w="1152" h="432">
                <a:moveTo>
                  <a:pt x="0" y="432"/>
                </a:moveTo>
                <a:cubicBezTo>
                  <a:pt x="8" y="400"/>
                  <a:pt x="16" y="368"/>
                  <a:pt x="48" y="336"/>
                </a:cubicBezTo>
                <a:cubicBezTo>
                  <a:pt x="80" y="304"/>
                  <a:pt x="137" y="269"/>
                  <a:pt x="192" y="240"/>
                </a:cubicBezTo>
                <a:cubicBezTo>
                  <a:pt x="247" y="211"/>
                  <a:pt x="313" y="185"/>
                  <a:pt x="378" y="162"/>
                </a:cubicBezTo>
                <a:cubicBezTo>
                  <a:pt x="443" y="139"/>
                  <a:pt x="513" y="119"/>
                  <a:pt x="581" y="101"/>
                </a:cubicBezTo>
                <a:cubicBezTo>
                  <a:pt x="649" y="83"/>
                  <a:pt x="689" y="70"/>
                  <a:pt x="784" y="53"/>
                </a:cubicBezTo>
                <a:cubicBezTo>
                  <a:pt x="879" y="36"/>
                  <a:pt x="1075" y="11"/>
                  <a:pt x="1152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82" name="Freeform 114"/>
          <p:cNvSpPr>
            <a:spLocks/>
          </p:cNvSpPr>
          <p:nvPr/>
        </p:nvSpPr>
        <p:spPr bwMode="auto">
          <a:xfrm flipV="1">
            <a:off x="1676400" y="2133600"/>
            <a:ext cx="1398588" cy="4232275"/>
          </a:xfrm>
          <a:custGeom>
            <a:avLst/>
            <a:gdLst/>
            <a:ahLst/>
            <a:cxnLst>
              <a:cxn ang="0">
                <a:pos x="0" y="2666"/>
              </a:cxn>
              <a:cxn ang="0">
                <a:pos x="61" y="2117"/>
              </a:cxn>
              <a:cxn ang="0">
                <a:pos x="258" y="1534"/>
              </a:cxn>
              <a:cxn ang="0">
                <a:pos x="449" y="1344"/>
              </a:cxn>
              <a:cxn ang="0">
                <a:pos x="641" y="1152"/>
              </a:cxn>
              <a:cxn ang="0">
                <a:pos x="833" y="576"/>
              </a:cxn>
              <a:cxn ang="0">
                <a:pos x="881" y="0"/>
              </a:cxn>
            </a:cxnLst>
            <a:rect l="0" t="0" r="r" b="b"/>
            <a:pathLst>
              <a:path w="881" h="2666">
                <a:moveTo>
                  <a:pt x="0" y="2666"/>
                </a:moveTo>
                <a:cubicBezTo>
                  <a:pt x="10" y="2575"/>
                  <a:pt x="18" y="2306"/>
                  <a:pt x="61" y="2117"/>
                </a:cubicBezTo>
                <a:cubicBezTo>
                  <a:pt x="104" y="1928"/>
                  <a:pt x="193" y="1663"/>
                  <a:pt x="258" y="1534"/>
                </a:cubicBezTo>
                <a:cubicBezTo>
                  <a:pt x="323" y="1405"/>
                  <a:pt x="385" y="1408"/>
                  <a:pt x="449" y="1344"/>
                </a:cubicBezTo>
                <a:cubicBezTo>
                  <a:pt x="513" y="1280"/>
                  <a:pt x="577" y="1280"/>
                  <a:pt x="641" y="1152"/>
                </a:cubicBezTo>
                <a:cubicBezTo>
                  <a:pt x="705" y="1024"/>
                  <a:pt x="793" y="768"/>
                  <a:pt x="833" y="576"/>
                </a:cubicBezTo>
                <a:cubicBezTo>
                  <a:pt x="873" y="384"/>
                  <a:pt x="873" y="96"/>
                  <a:pt x="881" y="0"/>
                </a:cubicBezTo>
              </a:path>
            </a:pathLst>
          </a:custGeom>
          <a:noFill/>
          <a:ln w="38100" cmpd="sng">
            <a:solidFill>
              <a:srgbClr val="3333FF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83" name="Freeform 115"/>
          <p:cNvSpPr>
            <a:spLocks/>
          </p:cNvSpPr>
          <p:nvPr/>
        </p:nvSpPr>
        <p:spPr bwMode="auto">
          <a:xfrm flipH="1">
            <a:off x="533400" y="3505200"/>
            <a:ext cx="1828800" cy="685800"/>
          </a:xfrm>
          <a:custGeom>
            <a:avLst/>
            <a:gdLst/>
            <a:ahLst/>
            <a:cxnLst>
              <a:cxn ang="0">
                <a:pos x="0" y="432"/>
              </a:cxn>
              <a:cxn ang="0">
                <a:pos x="48" y="336"/>
              </a:cxn>
              <a:cxn ang="0">
                <a:pos x="192" y="240"/>
              </a:cxn>
              <a:cxn ang="0">
                <a:pos x="378" y="162"/>
              </a:cxn>
              <a:cxn ang="0">
                <a:pos x="581" y="101"/>
              </a:cxn>
              <a:cxn ang="0">
                <a:pos x="784" y="53"/>
              </a:cxn>
              <a:cxn ang="0">
                <a:pos x="1152" y="0"/>
              </a:cxn>
            </a:cxnLst>
            <a:rect l="0" t="0" r="r" b="b"/>
            <a:pathLst>
              <a:path w="1152" h="432">
                <a:moveTo>
                  <a:pt x="0" y="432"/>
                </a:moveTo>
                <a:cubicBezTo>
                  <a:pt x="8" y="400"/>
                  <a:pt x="16" y="368"/>
                  <a:pt x="48" y="336"/>
                </a:cubicBezTo>
                <a:cubicBezTo>
                  <a:pt x="80" y="304"/>
                  <a:pt x="137" y="269"/>
                  <a:pt x="192" y="240"/>
                </a:cubicBezTo>
                <a:cubicBezTo>
                  <a:pt x="247" y="211"/>
                  <a:pt x="313" y="185"/>
                  <a:pt x="378" y="162"/>
                </a:cubicBezTo>
                <a:cubicBezTo>
                  <a:pt x="443" y="139"/>
                  <a:pt x="513" y="119"/>
                  <a:pt x="581" y="101"/>
                </a:cubicBezTo>
                <a:cubicBezTo>
                  <a:pt x="649" y="83"/>
                  <a:pt x="689" y="70"/>
                  <a:pt x="784" y="53"/>
                </a:cubicBezTo>
                <a:cubicBezTo>
                  <a:pt x="879" y="36"/>
                  <a:pt x="1075" y="11"/>
                  <a:pt x="1152" y="0"/>
                </a:cubicBezTo>
              </a:path>
            </a:pathLst>
          </a:custGeom>
          <a:noFill/>
          <a:ln w="28575" cmpd="sng">
            <a:solidFill>
              <a:srgbClr val="008000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88" name="Freeform 120"/>
          <p:cNvSpPr>
            <a:spLocks/>
          </p:cNvSpPr>
          <p:nvPr/>
        </p:nvSpPr>
        <p:spPr bwMode="auto">
          <a:xfrm>
            <a:off x="6629400" y="2819400"/>
            <a:ext cx="1828800" cy="1371600"/>
          </a:xfrm>
          <a:custGeom>
            <a:avLst/>
            <a:gdLst/>
            <a:ahLst/>
            <a:cxnLst>
              <a:cxn ang="0">
                <a:pos x="0" y="432"/>
              </a:cxn>
              <a:cxn ang="0">
                <a:pos x="48" y="336"/>
              </a:cxn>
              <a:cxn ang="0">
                <a:pos x="192" y="240"/>
              </a:cxn>
              <a:cxn ang="0">
                <a:pos x="378" y="162"/>
              </a:cxn>
              <a:cxn ang="0">
                <a:pos x="581" y="101"/>
              </a:cxn>
              <a:cxn ang="0">
                <a:pos x="784" y="53"/>
              </a:cxn>
              <a:cxn ang="0">
                <a:pos x="1152" y="0"/>
              </a:cxn>
            </a:cxnLst>
            <a:rect l="0" t="0" r="r" b="b"/>
            <a:pathLst>
              <a:path w="1152" h="432">
                <a:moveTo>
                  <a:pt x="0" y="432"/>
                </a:moveTo>
                <a:cubicBezTo>
                  <a:pt x="8" y="400"/>
                  <a:pt x="16" y="368"/>
                  <a:pt x="48" y="336"/>
                </a:cubicBezTo>
                <a:cubicBezTo>
                  <a:pt x="80" y="304"/>
                  <a:pt x="137" y="269"/>
                  <a:pt x="192" y="240"/>
                </a:cubicBezTo>
                <a:cubicBezTo>
                  <a:pt x="247" y="211"/>
                  <a:pt x="313" y="185"/>
                  <a:pt x="378" y="162"/>
                </a:cubicBezTo>
                <a:cubicBezTo>
                  <a:pt x="443" y="139"/>
                  <a:pt x="513" y="119"/>
                  <a:pt x="581" y="101"/>
                </a:cubicBezTo>
                <a:cubicBezTo>
                  <a:pt x="649" y="83"/>
                  <a:pt x="689" y="70"/>
                  <a:pt x="784" y="53"/>
                </a:cubicBezTo>
                <a:cubicBezTo>
                  <a:pt x="879" y="36"/>
                  <a:pt x="1075" y="11"/>
                  <a:pt x="1152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89" name="Freeform 121"/>
          <p:cNvSpPr>
            <a:spLocks/>
          </p:cNvSpPr>
          <p:nvPr/>
        </p:nvSpPr>
        <p:spPr bwMode="auto">
          <a:xfrm flipV="1">
            <a:off x="5638820" y="2057400"/>
            <a:ext cx="2057471" cy="2184380"/>
          </a:xfrm>
          <a:custGeom>
            <a:avLst/>
            <a:gdLst>
              <a:gd name="connsiteX0" fmla="*/ 0 w 10000"/>
              <a:gd name="connsiteY0" fmla="*/ 10238 h 10238"/>
              <a:gd name="connsiteX1" fmla="*/ 556 w 10000"/>
              <a:gd name="connsiteY1" fmla="*/ 5952 h 10238"/>
              <a:gd name="connsiteX2" fmla="*/ 2778 w 10000"/>
              <a:gd name="connsiteY2" fmla="*/ 1667 h 10238"/>
              <a:gd name="connsiteX3" fmla="*/ 5000 w 10000"/>
              <a:gd name="connsiteY3" fmla="*/ 238 h 10238"/>
              <a:gd name="connsiteX4" fmla="*/ 7353 w 10000"/>
              <a:gd name="connsiteY4" fmla="*/ 3095 h 10238"/>
              <a:gd name="connsiteX5" fmla="*/ 9444 w 10000"/>
              <a:gd name="connsiteY5" fmla="*/ 5952 h 10238"/>
              <a:gd name="connsiteX6" fmla="*/ 10000 w 10000"/>
              <a:gd name="connsiteY6" fmla="*/ 10238 h 10238"/>
              <a:gd name="connsiteX0" fmla="*/ 0 w 10000"/>
              <a:gd name="connsiteY0" fmla="*/ 10238 h 10238"/>
              <a:gd name="connsiteX1" fmla="*/ 556 w 10000"/>
              <a:gd name="connsiteY1" fmla="*/ 5952 h 10238"/>
              <a:gd name="connsiteX2" fmla="*/ 2778 w 10000"/>
              <a:gd name="connsiteY2" fmla="*/ 1667 h 10238"/>
              <a:gd name="connsiteX3" fmla="*/ 5000 w 10000"/>
              <a:gd name="connsiteY3" fmla="*/ 238 h 10238"/>
              <a:gd name="connsiteX4" fmla="*/ 7353 w 10000"/>
              <a:gd name="connsiteY4" fmla="*/ 3095 h 10238"/>
              <a:gd name="connsiteX5" fmla="*/ 8529 w 10000"/>
              <a:gd name="connsiteY5" fmla="*/ 6667 h 10238"/>
              <a:gd name="connsiteX6" fmla="*/ 10000 w 10000"/>
              <a:gd name="connsiteY6" fmla="*/ 10238 h 10238"/>
              <a:gd name="connsiteX0" fmla="*/ 0 w 9118"/>
              <a:gd name="connsiteY0" fmla="*/ 10238 h 10238"/>
              <a:gd name="connsiteX1" fmla="*/ 556 w 9118"/>
              <a:gd name="connsiteY1" fmla="*/ 5952 h 10238"/>
              <a:gd name="connsiteX2" fmla="*/ 2778 w 9118"/>
              <a:gd name="connsiteY2" fmla="*/ 1667 h 10238"/>
              <a:gd name="connsiteX3" fmla="*/ 5000 w 9118"/>
              <a:gd name="connsiteY3" fmla="*/ 238 h 10238"/>
              <a:gd name="connsiteX4" fmla="*/ 7353 w 9118"/>
              <a:gd name="connsiteY4" fmla="*/ 3095 h 10238"/>
              <a:gd name="connsiteX5" fmla="*/ 8529 w 9118"/>
              <a:gd name="connsiteY5" fmla="*/ 6667 h 10238"/>
              <a:gd name="connsiteX6" fmla="*/ 9118 w 9118"/>
              <a:gd name="connsiteY6" fmla="*/ 10238 h 10238"/>
              <a:gd name="connsiteX0" fmla="*/ 704 w 9736"/>
              <a:gd name="connsiteY0" fmla="*/ 10000 h 10000"/>
              <a:gd name="connsiteX1" fmla="*/ 346 w 9736"/>
              <a:gd name="connsiteY1" fmla="*/ 5814 h 10000"/>
              <a:gd name="connsiteX2" fmla="*/ 2783 w 9736"/>
              <a:gd name="connsiteY2" fmla="*/ 1628 h 10000"/>
              <a:gd name="connsiteX3" fmla="*/ 5220 w 9736"/>
              <a:gd name="connsiteY3" fmla="*/ 232 h 10000"/>
              <a:gd name="connsiteX4" fmla="*/ 7800 w 9736"/>
              <a:gd name="connsiteY4" fmla="*/ 3023 h 10000"/>
              <a:gd name="connsiteX5" fmla="*/ 9090 w 9736"/>
              <a:gd name="connsiteY5" fmla="*/ 6512 h 10000"/>
              <a:gd name="connsiteX6" fmla="*/ 9736 w 9736"/>
              <a:gd name="connsiteY6" fmla="*/ 10000 h 10000"/>
              <a:gd name="connsiteX0" fmla="*/ 0 w 9277"/>
              <a:gd name="connsiteY0" fmla="*/ 10000 h 10000"/>
              <a:gd name="connsiteX1" fmla="*/ 662 w 9277"/>
              <a:gd name="connsiteY1" fmla="*/ 6512 h 10000"/>
              <a:gd name="connsiteX2" fmla="*/ 2135 w 9277"/>
              <a:gd name="connsiteY2" fmla="*/ 1628 h 10000"/>
              <a:gd name="connsiteX3" fmla="*/ 4639 w 9277"/>
              <a:gd name="connsiteY3" fmla="*/ 232 h 10000"/>
              <a:gd name="connsiteX4" fmla="*/ 7289 w 9277"/>
              <a:gd name="connsiteY4" fmla="*/ 3023 h 10000"/>
              <a:gd name="connsiteX5" fmla="*/ 8613 w 9277"/>
              <a:gd name="connsiteY5" fmla="*/ 6512 h 10000"/>
              <a:gd name="connsiteX6" fmla="*/ 9277 w 9277"/>
              <a:gd name="connsiteY6" fmla="*/ 10000 h 10000"/>
              <a:gd name="connsiteX0" fmla="*/ 0 w 9643"/>
              <a:gd name="connsiteY0" fmla="*/ 10000 h 10000"/>
              <a:gd name="connsiteX1" fmla="*/ 357 w 9643"/>
              <a:gd name="connsiteY1" fmla="*/ 6512 h 10000"/>
              <a:gd name="connsiteX2" fmla="*/ 1944 w 9643"/>
              <a:gd name="connsiteY2" fmla="*/ 1628 h 10000"/>
              <a:gd name="connsiteX3" fmla="*/ 4644 w 9643"/>
              <a:gd name="connsiteY3" fmla="*/ 232 h 10000"/>
              <a:gd name="connsiteX4" fmla="*/ 7500 w 9643"/>
              <a:gd name="connsiteY4" fmla="*/ 3023 h 10000"/>
              <a:gd name="connsiteX5" fmla="*/ 8927 w 9643"/>
              <a:gd name="connsiteY5" fmla="*/ 6512 h 10000"/>
              <a:gd name="connsiteX6" fmla="*/ 9643 w 9643"/>
              <a:gd name="connsiteY6" fmla="*/ 10000 h 10000"/>
              <a:gd name="connsiteX0" fmla="*/ 0 w 10000"/>
              <a:gd name="connsiteY0" fmla="*/ 10000 h 10000"/>
              <a:gd name="connsiteX1" fmla="*/ 370 w 10000"/>
              <a:gd name="connsiteY1" fmla="*/ 6512 h 10000"/>
              <a:gd name="connsiteX2" fmla="*/ 1852 w 10000"/>
              <a:gd name="connsiteY2" fmla="*/ 3023 h 10000"/>
              <a:gd name="connsiteX3" fmla="*/ 4816 w 10000"/>
              <a:gd name="connsiteY3" fmla="*/ 232 h 10000"/>
              <a:gd name="connsiteX4" fmla="*/ 7778 w 10000"/>
              <a:gd name="connsiteY4" fmla="*/ 3023 h 10000"/>
              <a:gd name="connsiteX5" fmla="*/ 9257 w 10000"/>
              <a:gd name="connsiteY5" fmla="*/ 6512 h 10000"/>
              <a:gd name="connsiteX6" fmla="*/ 10000 w 10000"/>
              <a:gd name="connsiteY6" fmla="*/ 10000 h 10000"/>
              <a:gd name="connsiteX0" fmla="*/ 0 w 10000"/>
              <a:gd name="connsiteY0" fmla="*/ 10000 h 10000"/>
              <a:gd name="connsiteX1" fmla="*/ 370 w 10000"/>
              <a:gd name="connsiteY1" fmla="*/ 6163 h 10000"/>
              <a:gd name="connsiteX2" fmla="*/ 1852 w 10000"/>
              <a:gd name="connsiteY2" fmla="*/ 3023 h 10000"/>
              <a:gd name="connsiteX3" fmla="*/ 4816 w 10000"/>
              <a:gd name="connsiteY3" fmla="*/ 232 h 10000"/>
              <a:gd name="connsiteX4" fmla="*/ 7778 w 10000"/>
              <a:gd name="connsiteY4" fmla="*/ 3023 h 10000"/>
              <a:gd name="connsiteX5" fmla="*/ 9257 w 10000"/>
              <a:gd name="connsiteY5" fmla="*/ 6512 h 10000"/>
              <a:gd name="connsiteX6" fmla="*/ 10000 w 10000"/>
              <a:gd name="connsiteY6" fmla="*/ 10000 h 10000"/>
              <a:gd name="connsiteX0" fmla="*/ 0 w 10000"/>
              <a:gd name="connsiteY0" fmla="*/ 10000 h 10000"/>
              <a:gd name="connsiteX1" fmla="*/ 370 w 10000"/>
              <a:gd name="connsiteY1" fmla="*/ 6163 h 10000"/>
              <a:gd name="connsiteX2" fmla="*/ 1852 w 10000"/>
              <a:gd name="connsiteY2" fmla="*/ 3023 h 10000"/>
              <a:gd name="connsiteX3" fmla="*/ 4816 w 10000"/>
              <a:gd name="connsiteY3" fmla="*/ 232 h 10000"/>
              <a:gd name="connsiteX4" fmla="*/ 7778 w 10000"/>
              <a:gd name="connsiteY4" fmla="*/ 3023 h 10000"/>
              <a:gd name="connsiteX5" fmla="*/ 9257 w 10000"/>
              <a:gd name="connsiteY5" fmla="*/ 6512 h 10000"/>
              <a:gd name="connsiteX6" fmla="*/ 10000 w 10000"/>
              <a:gd name="connsiteY6" fmla="*/ 10000 h 10000"/>
              <a:gd name="connsiteX0" fmla="*/ 0 w 10000"/>
              <a:gd name="connsiteY0" fmla="*/ 10000 h 10000"/>
              <a:gd name="connsiteX1" fmla="*/ 370 w 10000"/>
              <a:gd name="connsiteY1" fmla="*/ 6163 h 10000"/>
              <a:gd name="connsiteX2" fmla="*/ 1852 w 10000"/>
              <a:gd name="connsiteY2" fmla="*/ 3023 h 10000"/>
              <a:gd name="connsiteX3" fmla="*/ 4816 w 10000"/>
              <a:gd name="connsiteY3" fmla="*/ 232 h 10000"/>
              <a:gd name="connsiteX4" fmla="*/ 7778 w 10000"/>
              <a:gd name="connsiteY4" fmla="*/ 3023 h 10000"/>
              <a:gd name="connsiteX5" fmla="*/ 9257 w 10000"/>
              <a:gd name="connsiteY5" fmla="*/ 6512 h 10000"/>
              <a:gd name="connsiteX6" fmla="*/ 10000 w 10000"/>
              <a:gd name="connsiteY6" fmla="*/ 10000 h 10000"/>
              <a:gd name="connsiteX0" fmla="*/ 0 w 10000"/>
              <a:gd name="connsiteY0" fmla="*/ 10000 h 10000"/>
              <a:gd name="connsiteX1" fmla="*/ 370 w 10000"/>
              <a:gd name="connsiteY1" fmla="*/ 6163 h 10000"/>
              <a:gd name="connsiteX2" fmla="*/ 1852 w 10000"/>
              <a:gd name="connsiteY2" fmla="*/ 2674 h 10000"/>
              <a:gd name="connsiteX3" fmla="*/ 4816 w 10000"/>
              <a:gd name="connsiteY3" fmla="*/ 232 h 10000"/>
              <a:gd name="connsiteX4" fmla="*/ 7778 w 10000"/>
              <a:gd name="connsiteY4" fmla="*/ 3023 h 10000"/>
              <a:gd name="connsiteX5" fmla="*/ 9257 w 10000"/>
              <a:gd name="connsiteY5" fmla="*/ 6512 h 10000"/>
              <a:gd name="connsiteX6" fmla="*/ 10000 w 10000"/>
              <a:gd name="connsiteY6" fmla="*/ 10000 h 10000"/>
              <a:gd name="connsiteX0" fmla="*/ 0 w 10000"/>
              <a:gd name="connsiteY0" fmla="*/ 10000 h 10000"/>
              <a:gd name="connsiteX1" fmla="*/ 370 w 10000"/>
              <a:gd name="connsiteY1" fmla="*/ 6512 h 10000"/>
              <a:gd name="connsiteX2" fmla="*/ 1852 w 10000"/>
              <a:gd name="connsiteY2" fmla="*/ 2674 h 10000"/>
              <a:gd name="connsiteX3" fmla="*/ 4816 w 10000"/>
              <a:gd name="connsiteY3" fmla="*/ 232 h 10000"/>
              <a:gd name="connsiteX4" fmla="*/ 7778 w 10000"/>
              <a:gd name="connsiteY4" fmla="*/ 3023 h 10000"/>
              <a:gd name="connsiteX5" fmla="*/ 9257 w 10000"/>
              <a:gd name="connsiteY5" fmla="*/ 6512 h 10000"/>
              <a:gd name="connsiteX6" fmla="*/ 10000 w 10000"/>
              <a:gd name="connsiteY6" fmla="*/ 10000 h 10000"/>
              <a:gd name="connsiteX0" fmla="*/ 0 w 10000"/>
              <a:gd name="connsiteY0" fmla="*/ 10000 h 10000"/>
              <a:gd name="connsiteX1" fmla="*/ 370 w 10000"/>
              <a:gd name="connsiteY1" fmla="*/ 6512 h 10000"/>
              <a:gd name="connsiteX2" fmla="*/ 1852 w 10000"/>
              <a:gd name="connsiteY2" fmla="*/ 2674 h 10000"/>
              <a:gd name="connsiteX3" fmla="*/ 4816 w 10000"/>
              <a:gd name="connsiteY3" fmla="*/ 232 h 10000"/>
              <a:gd name="connsiteX4" fmla="*/ 7778 w 10000"/>
              <a:gd name="connsiteY4" fmla="*/ 3023 h 10000"/>
              <a:gd name="connsiteX5" fmla="*/ 9257 w 10000"/>
              <a:gd name="connsiteY5" fmla="*/ 6512 h 10000"/>
              <a:gd name="connsiteX6" fmla="*/ 10000 w 10000"/>
              <a:gd name="connsiteY6" fmla="*/ 10000 h 10000"/>
              <a:gd name="connsiteX0" fmla="*/ 0 w 10000"/>
              <a:gd name="connsiteY0" fmla="*/ 10000 h 10000"/>
              <a:gd name="connsiteX1" fmla="*/ 370 w 10000"/>
              <a:gd name="connsiteY1" fmla="*/ 6512 h 10000"/>
              <a:gd name="connsiteX2" fmla="*/ 1852 w 10000"/>
              <a:gd name="connsiteY2" fmla="*/ 3023 h 10000"/>
              <a:gd name="connsiteX3" fmla="*/ 4816 w 10000"/>
              <a:gd name="connsiteY3" fmla="*/ 232 h 10000"/>
              <a:gd name="connsiteX4" fmla="*/ 7778 w 10000"/>
              <a:gd name="connsiteY4" fmla="*/ 3023 h 10000"/>
              <a:gd name="connsiteX5" fmla="*/ 9257 w 10000"/>
              <a:gd name="connsiteY5" fmla="*/ 6512 h 10000"/>
              <a:gd name="connsiteX6" fmla="*/ 10000 w 10000"/>
              <a:gd name="connsiteY6" fmla="*/ 10000 h 10000"/>
              <a:gd name="connsiteX0" fmla="*/ 0 w 10000"/>
              <a:gd name="connsiteY0" fmla="*/ 10000 h 10000"/>
              <a:gd name="connsiteX1" fmla="*/ 370 w 10000"/>
              <a:gd name="connsiteY1" fmla="*/ 6512 h 10000"/>
              <a:gd name="connsiteX2" fmla="*/ 1852 w 10000"/>
              <a:gd name="connsiteY2" fmla="*/ 3023 h 10000"/>
              <a:gd name="connsiteX3" fmla="*/ 4816 w 10000"/>
              <a:gd name="connsiteY3" fmla="*/ 232 h 10000"/>
              <a:gd name="connsiteX4" fmla="*/ 7778 w 10000"/>
              <a:gd name="connsiteY4" fmla="*/ 3023 h 10000"/>
              <a:gd name="connsiteX5" fmla="*/ 9257 w 10000"/>
              <a:gd name="connsiteY5" fmla="*/ 6512 h 10000"/>
              <a:gd name="connsiteX6" fmla="*/ 10000 w 10000"/>
              <a:gd name="connsiteY6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cubicBezTo>
                  <a:pt x="57" y="8604"/>
                  <a:pt x="61" y="7675"/>
                  <a:pt x="370" y="6512"/>
                </a:cubicBezTo>
                <a:cubicBezTo>
                  <a:pt x="679" y="5349"/>
                  <a:pt x="1228" y="4158"/>
                  <a:pt x="1852" y="3023"/>
                </a:cubicBezTo>
                <a:cubicBezTo>
                  <a:pt x="2593" y="1976"/>
                  <a:pt x="3856" y="0"/>
                  <a:pt x="4816" y="232"/>
                </a:cubicBezTo>
                <a:cubicBezTo>
                  <a:pt x="5773" y="465"/>
                  <a:pt x="7036" y="1976"/>
                  <a:pt x="7778" y="3023"/>
                </a:cubicBezTo>
                <a:cubicBezTo>
                  <a:pt x="8518" y="4070"/>
                  <a:pt x="8889" y="5350"/>
                  <a:pt x="9257" y="6512"/>
                </a:cubicBezTo>
                <a:cubicBezTo>
                  <a:pt x="9628" y="7674"/>
                  <a:pt x="9883" y="9303"/>
                  <a:pt x="10000" y="10000"/>
                </a:cubicBezTo>
              </a:path>
            </a:pathLst>
          </a:custGeom>
          <a:noFill/>
          <a:ln w="38100" cmpd="sng">
            <a:solidFill>
              <a:srgbClr val="008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2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1" dur="500"/>
                                        <p:tgtEl>
                                          <p:spTgt spid="328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32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328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1000"/>
                                        <p:tgtEl>
                                          <p:spTgt spid="32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9" dur="500"/>
                                        <p:tgtEl>
                                          <p:spTgt spid="328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32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8" dur="500"/>
                                        <p:tgtEl>
                                          <p:spTgt spid="328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32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7" dur="500"/>
                                        <p:tgtEl>
                                          <p:spTgt spid="328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32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74" grpId="0" animBg="1"/>
      <p:bldP spid="32874" grpId="1" animBg="1"/>
      <p:bldP spid="32880" grpId="0" animBg="1"/>
      <p:bldP spid="32880" grpId="1" animBg="1"/>
      <p:bldP spid="32882" grpId="0" animBg="1"/>
      <p:bldP spid="32882" grpId="1" animBg="1"/>
      <p:bldP spid="32883" grpId="0" animBg="1"/>
      <p:bldP spid="32883" grpId="1" animBg="1"/>
      <p:bldP spid="32888" grpId="0" animBg="1"/>
      <p:bldP spid="32888" grpId="1" animBg="1"/>
      <p:bldP spid="32889" grpId="0" animBg="1"/>
    </p:bldLst>
  </p:timing>
</p:sld>
</file>

<file path=ppt/theme/theme1.xml><?xml version="1.0" encoding="utf-8"?>
<a:theme xmlns:a="http://schemas.openxmlformats.org/drawingml/2006/main" name="Rules design template">
  <a:themeElements>
    <a:clrScheme name="Rules design template 1">
      <a:dk1>
        <a:srgbClr val="663300"/>
      </a:dk1>
      <a:lt1>
        <a:srgbClr val="FFF8E2"/>
      </a:lt1>
      <a:dk2>
        <a:srgbClr val="996600"/>
      </a:dk2>
      <a:lt2>
        <a:srgbClr val="DDDDDD"/>
      </a:lt2>
      <a:accent1>
        <a:srgbClr val="92D0A4"/>
      </a:accent1>
      <a:accent2>
        <a:srgbClr val="BDAB71"/>
      </a:accent2>
      <a:accent3>
        <a:srgbClr val="FFFBEE"/>
      </a:accent3>
      <a:accent4>
        <a:srgbClr val="562A00"/>
      </a:accent4>
      <a:accent5>
        <a:srgbClr val="C7E4CF"/>
      </a:accent5>
      <a:accent6>
        <a:srgbClr val="AB9B66"/>
      </a:accent6>
      <a:hlink>
        <a:srgbClr val="FF9999"/>
      </a:hlink>
      <a:folHlink>
        <a:srgbClr val="E5DF94"/>
      </a:folHlink>
    </a:clrScheme>
    <a:fontScheme name="Rules design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Rules design template 1">
        <a:dk1>
          <a:srgbClr val="663300"/>
        </a:dk1>
        <a:lt1>
          <a:srgbClr val="FFF8E2"/>
        </a:lt1>
        <a:dk2>
          <a:srgbClr val="996600"/>
        </a:dk2>
        <a:lt2>
          <a:srgbClr val="DDDDDD"/>
        </a:lt2>
        <a:accent1>
          <a:srgbClr val="92D0A4"/>
        </a:accent1>
        <a:accent2>
          <a:srgbClr val="BDAB71"/>
        </a:accent2>
        <a:accent3>
          <a:srgbClr val="FFFBEE"/>
        </a:accent3>
        <a:accent4>
          <a:srgbClr val="562A00"/>
        </a:accent4>
        <a:accent5>
          <a:srgbClr val="C7E4CF"/>
        </a:accent5>
        <a:accent6>
          <a:srgbClr val="AB9B66"/>
        </a:accent6>
        <a:hlink>
          <a:srgbClr val="FF9999"/>
        </a:hlink>
        <a:folHlink>
          <a:srgbClr val="E5DF9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les design template 2">
        <a:dk1>
          <a:srgbClr val="663300"/>
        </a:dk1>
        <a:lt1>
          <a:srgbClr val="F8F8F8"/>
        </a:lt1>
        <a:dk2>
          <a:srgbClr val="3366CC"/>
        </a:dk2>
        <a:lt2>
          <a:srgbClr val="CCECFF"/>
        </a:lt2>
        <a:accent1>
          <a:srgbClr val="93C4D0"/>
        </a:accent1>
        <a:accent2>
          <a:srgbClr val="BDAB71"/>
        </a:accent2>
        <a:accent3>
          <a:srgbClr val="FBFBFB"/>
        </a:accent3>
        <a:accent4>
          <a:srgbClr val="562A00"/>
        </a:accent4>
        <a:accent5>
          <a:srgbClr val="C8DEE4"/>
        </a:accent5>
        <a:accent6>
          <a:srgbClr val="AB9B66"/>
        </a:accent6>
        <a:hlink>
          <a:srgbClr val="E6B2BE"/>
        </a:hlink>
        <a:folHlink>
          <a:srgbClr val="E5DF9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les design templat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555555"/>
        </a:accent6>
        <a:hlink>
          <a:srgbClr val="96969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918</TotalTime>
  <Words>1059</Words>
  <Application>Microsoft Office PowerPoint</Application>
  <PresentationFormat>On-screen Show (4:3)</PresentationFormat>
  <Paragraphs>367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Times New Roman</vt:lpstr>
      <vt:lpstr>Arial</vt:lpstr>
      <vt:lpstr>Comic Sans MS</vt:lpstr>
      <vt:lpstr>Symbol</vt:lpstr>
      <vt:lpstr>Courier New</vt:lpstr>
      <vt:lpstr>Rules design template</vt:lpstr>
      <vt:lpstr>Basic Graphs</vt:lpstr>
      <vt:lpstr>Basic Graphs</vt:lpstr>
      <vt:lpstr>Transformations</vt:lpstr>
      <vt:lpstr>Vertical Shifts</vt:lpstr>
      <vt:lpstr>Horizontal Shifts</vt:lpstr>
      <vt:lpstr>Example Graphs</vt:lpstr>
      <vt:lpstr>Reflections</vt:lpstr>
      <vt:lpstr>Stretching / Shrinking</vt:lpstr>
      <vt:lpstr>Example Graphs</vt:lpstr>
      <vt:lpstr>Slide 10</vt:lpstr>
    </vt:vector>
  </TitlesOfParts>
  <Company>Dynetics,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seaver</dc:creator>
  <cp:lastModifiedBy>Seaver-AK</cp:lastModifiedBy>
  <cp:revision>39</cp:revision>
  <cp:lastPrinted>1601-01-01T00:00:00Z</cp:lastPrinted>
  <dcterms:created xsi:type="dcterms:W3CDTF">2007-09-20T18:50:32Z</dcterms:created>
  <dcterms:modified xsi:type="dcterms:W3CDTF">2014-01-30T17:37:25Z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TC010690641033</vt:lpwstr>
  </property>
</Properties>
</file>