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72" r:id="rId2"/>
    <p:sldId id="268" r:id="rId3"/>
    <p:sldId id="269" r:id="rId4"/>
    <p:sldId id="271" r:id="rId5"/>
    <p:sldId id="27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808080"/>
    <a:srgbClr val="008000"/>
    <a:srgbClr val="660066"/>
    <a:srgbClr val="FFFFFF"/>
    <a:srgbClr val="3333FF"/>
    <a:srgbClr val="FF0000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6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5F8E1E-DB64-42F7-86F5-FA068CD0F5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2C611718-8CCC-4E07-BBE7-A5453E5425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43BA5D-83EC-4B9C-AAA5-F34626ABC871}" type="slidenum">
              <a:rPr lang="en-US"/>
              <a:pPr/>
              <a:t>1</a:t>
            </a:fld>
            <a:endParaRPr 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1D9EA-241E-4A99-8F01-C8594B454C64}" type="slidenum">
              <a:rPr lang="en-US"/>
              <a:pPr/>
              <a:t>2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1CAA8-467B-43B8-BE10-53FB27D0438D}" type="slidenum">
              <a:rPr lang="en-US"/>
              <a:pPr/>
              <a:t>3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04D3F4-84DD-4D69-A04C-013CA2CBD3EF}" type="slidenum">
              <a:rPr lang="en-US"/>
              <a:pPr/>
              <a:t>4</a:t>
            </a:fld>
            <a:endParaRPr lang="en-US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9CAD64-720A-4BCA-88DC-48473F5D4B24}" type="slidenum">
              <a:rPr lang="en-US"/>
              <a:pPr/>
              <a:t>5</a:t>
            </a:fld>
            <a:endParaRPr lang="en-US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0" y="14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0" y="33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0" y="52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0" y="72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0" y="91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>
                <a:off x="0" y="110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0" y="129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>
                <a:off x="0" y="148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0" y="168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0" y="187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0" y="206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0" y="225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0" y="244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>
                <a:off x="0" y="264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Line 18"/>
              <p:cNvSpPr>
                <a:spLocks noChangeShapeType="1"/>
              </p:cNvSpPr>
              <p:nvPr/>
            </p:nvSpPr>
            <p:spPr bwMode="auto">
              <a:xfrm>
                <a:off x="0" y="283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>
                <a:off x="0" y="302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0" y="321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>
                <a:off x="0" y="3408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>
                <a:off x="0" y="3600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0" y="3792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0" y="3984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0" y="4176"/>
                <a:ext cx="5759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>
                <a:off x="1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>
                <a:off x="3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>
                <a:off x="5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>
                <a:off x="7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>
                <a:off x="9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10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9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Line 33"/>
              <p:cNvSpPr>
                <a:spLocks noChangeShapeType="1"/>
              </p:cNvSpPr>
              <p:nvPr/>
            </p:nvSpPr>
            <p:spPr bwMode="auto">
              <a:xfrm>
                <a:off x="148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Line 34"/>
              <p:cNvSpPr>
                <a:spLocks noChangeShapeType="1"/>
              </p:cNvSpPr>
              <p:nvPr/>
            </p:nvSpPr>
            <p:spPr bwMode="auto">
              <a:xfrm>
                <a:off x="168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Line 35"/>
              <p:cNvSpPr>
                <a:spLocks noChangeShapeType="1"/>
              </p:cNvSpPr>
              <p:nvPr/>
            </p:nvSpPr>
            <p:spPr bwMode="auto">
              <a:xfrm>
                <a:off x="187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Line 36"/>
              <p:cNvSpPr>
                <a:spLocks noChangeShapeType="1"/>
              </p:cNvSpPr>
              <p:nvPr/>
            </p:nvSpPr>
            <p:spPr bwMode="auto">
              <a:xfrm>
                <a:off x="206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225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Line 38"/>
              <p:cNvSpPr>
                <a:spLocks noChangeShapeType="1"/>
              </p:cNvSpPr>
              <p:nvPr/>
            </p:nvSpPr>
            <p:spPr bwMode="auto">
              <a:xfrm>
                <a:off x="244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Line 39"/>
              <p:cNvSpPr>
                <a:spLocks noChangeShapeType="1"/>
              </p:cNvSpPr>
              <p:nvPr/>
            </p:nvSpPr>
            <p:spPr bwMode="auto">
              <a:xfrm>
                <a:off x="264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Line 40"/>
              <p:cNvSpPr>
                <a:spLocks noChangeShapeType="1"/>
              </p:cNvSpPr>
              <p:nvPr/>
            </p:nvSpPr>
            <p:spPr bwMode="auto">
              <a:xfrm>
                <a:off x="283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Line 41"/>
              <p:cNvSpPr>
                <a:spLocks noChangeShapeType="1"/>
              </p:cNvSpPr>
              <p:nvPr/>
            </p:nvSpPr>
            <p:spPr bwMode="auto">
              <a:xfrm>
                <a:off x="302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Line 42"/>
              <p:cNvSpPr>
                <a:spLocks noChangeShapeType="1"/>
              </p:cNvSpPr>
              <p:nvPr/>
            </p:nvSpPr>
            <p:spPr bwMode="auto">
              <a:xfrm>
                <a:off x="321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5" name="Line 43"/>
              <p:cNvSpPr>
                <a:spLocks noChangeShapeType="1"/>
              </p:cNvSpPr>
              <p:nvPr/>
            </p:nvSpPr>
            <p:spPr bwMode="auto">
              <a:xfrm>
                <a:off x="340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360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Line 45"/>
              <p:cNvSpPr>
                <a:spLocks noChangeShapeType="1"/>
              </p:cNvSpPr>
              <p:nvPr/>
            </p:nvSpPr>
            <p:spPr bwMode="auto">
              <a:xfrm>
                <a:off x="379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Line 46"/>
              <p:cNvSpPr>
                <a:spLocks noChangeShapeType="1"/>
              </p:cNvSpPr>
              <p:nvPr/>
            </p:nvSpPr>
            <p:spPr bwMode="auto">
              <a:xfrm>
                <a:off x="398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Line 47"/>
              <p:cNvSpPr>
                <a:spLocks noChangeShapeType="1"/>
              </p:cNvSpPr>
              <p:nvPr/>
            </p:nvSpPr>
            <p:spPr bwMode="auto">
              <a:xfrm>
                <a:off x="417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Line 48"/>
              <p:cNvSpPr>
                <a:spLocks noChangeShapeType="1"/>
              </p:cNvSpPr>
              <p:nvPr/>
            </p:nvSpPr>
            <p:spPr bwMode="auto">
              <a:xfrm>
                <a:off x="436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Line 49"/>
              <p:cNvSpPr>
                <a:spLocks noChangeShapeType="1"/>
              </p:cNvSpPr>
              <p:nvPr/>
            </p:nvSpPr>
            <p:spPr bwMode="auto">
              <a:xfrm>
                <a:off x="456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Line 50"/>
              <p:cNvSpPr>
                <a:spLocks noChangeShapeType="1"/>
              </p:cNvSpPr>
              <p:nvPr/>
            </p:nvSpPr>
            <p:spPr bwMode="auto">
              <a:xfrm>
                <a:off x="475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4944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Line 52"/>
              <p:cNvSpPr>
                <a:spLocks noChangeShapeType="1"/>
              </p:cNvSpPr>
              <p:nvPr/>
            </p:nvSpPr>
            <p:spPr bwMode="auto">
              <a:xfrm>
                <a:off x="5136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Line 53"/>
              <p:cNvSpPr>
                <a:spLocks noChangeShapeType="1"/>
              </p:cNvSpPr>
              <p:nvPr/>
            </p:nvSpPr>
            <p:spPr bwMode="auto">
              <a:xfrm>
                <a:off x="5328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Line 54"/>
              <p:cNvSpPr>
                <a:spLocks noChangeShapeType="1"/>
              </p:cNvSpPr>
              <p:nvPr/>
            </p:nvSpPr>
            <p:spPr bwMode="auto">
              <a:xfrm>
                <a:off x="5520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Line 55"/>
              <p:cNvSpPr>
                <a:spLocks noChangeShapeType="1"/>
              </p:cNvSpPr>
              <p:nvPr/>
            </p:nvSpPr>
            <p:spPr bwMode="auto">
              <a:xfrm>
                <a:off x="5712" y="0"/>
                <a:ext cx="0" cy="4319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128" name="Picture 56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79" y="0"/>
              <a:ext cx="6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581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1" name="Rectangle 5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2" name="Rectangle 6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endParaRPr lang="en-US"/>
          </a:p>
        </p:txBody>
      </p:sp>
      <p:sp>
        <p:nvSpPr>
          <p:cNvPr id="3133" name="Rectangle 6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3300"/>
                </a:solidFill>
              </a:defRPr>
            </a:lvl1pPr>
          </a:lstStyle>
          <a:p>
            <a:fld id="{4E4A3FC3-21D3-4CED-BD52-9BF7E4A02E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4ED74-C922-4454-A46A-4837BF15F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30175"/>
            <a:ext cx="2209800" cy="604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13" y="130175"/>
            <a:ext cx="6478587" cy="604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50179-317C-4FE8-AB61-832E49CD0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96454-9945-4D1F-8A9D-A1D6B9689A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0844A-63EB-4D6A-96B7-C9A9499284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4343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343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782DF-60AE-45DE-84E0-5C9CC35A9C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92989-A0F0-4A74-9CE2-2A49EF1165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72D6F-BC22-4E1C-815A-0500168185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C6C61-E75F-40EA-88A7-011147BB0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1E8BE-BA20-40AA-80CE-DEC7F1118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2EE8D-6991-4B78-A9D0-431514B615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14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3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0" y="52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72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91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0" y="110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0" y="129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>
              <a:off x="0" y="148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0" y="168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Line 13"/>
            <p:cNvSpPr>
              <a:spLocks noChangeShapeType="1"/>
            </p:cNvSpPr>
            <p:nvPr/>
          </p:nvSpPr>
          <p:spPr bwMode="auto">
            <a:xfrm>
              <a:off x="0" y="187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0" y="206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>
              <a:off x="0" y="225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>
              <a:off x="0" y="244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0" y="264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0" y="283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0" y="302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>
              <a:off x="0" y="321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>
              <a:off x="0" y="3408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>
              <a:off x="0" y="3600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0" y="3792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>
              <a:off x="0" y="3984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0" y="4176"/>
              <a:ext cx="5759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Line 26"/>
            <p:cNvSpPr>
              <a:spLocks noChangeShapeType="1"/>
            </p:cNvSpPr>
            <p:nvPr/>
          </p:nvSpPr>
          <p:spPr bwMode="auto">
            <a:xfrm>
              <a:off x="14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Line 27"/>
            <p:cNvSpPr>
              <a:spLocks noChangeShapeType="1"/>
            </p:cNvSpPr>
            <p:nvPr/>
          </p:nvSpPr>
          <p:spPr bwMode="auto">
            <a:xfrm>
              <a:off x="33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52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>
              <a:off x="72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91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Line 31"/>
            <p:cNvSpPr>
              <a:spLocks noChangeShapeType="1"/>
            </p:cNvSpPr>
            <p:nvPr/>
          </p:nvSpPr>
          <p:spPr bwMode="auto">
            <a:xfrm>
              <a:off x="110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Line 32"/>
            <p:cNvSpPr>
              <a:spLocks noChangeShapeType="1"/>
            </p:cNvSpPr>
            <p:nvPr/>
          </p:nvSpPr>
          <p:spPr bwMode="auto">
            <a:xfrm>
              <a:off x="129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148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168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Line 35"/>
            <p:cNvSpPr>
              <a:spLocks noChangeShapeType="1"/>
            </p:cNvSpPr>
            <p:nvPr/>
          </p:nvSpPr>
          <p:spPr bwMode="auto">
            <a:xfrm>
              <a:off x="187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>
              <a:off x="206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>
              <a:off x="225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244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Line 39"/>
            <p:cNvSpPr>
              <a:spLocks noChangeShapeType="1"/>
            </p:cNvSpPr>
            <p:nvPr/>
          </p:nvSpPr>
          <p:spPr bwMode="auto">
            <a:xfrm>
              <a:off x="264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Line 40"/>
            <p:cNvSpPr>
              <a:spLocks noChangeShapeType="1"/>
            </p:cNvSpPr>
            <p:nvPr/>
          </p:nvSpPr>
          <p:spPr bwMode="auto">
            <a:xfrm>
              <a:off x="283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>
              <a:off x="302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>
              <a:off x="321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>
              <a:off x="340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>
              <a:off x="360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>
              <a:off x="379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Line 46"/>
            <p:cNvSpPr>
              <a:spLocks noChangeShapeType="1"/>
            </p:cNvSpPr>
            <p:nvPr/>
          </p:nvSpPr>
          <p:spPr bwMode="auto">
            <a:xfrm>
              <a:off x="398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Line 47"/>
            <p:cNvSpPr>
              <a:spLocks noChangeShapeType="1"/>
            </p:cNvSpPr>
            <p:nvPr/>
          </p:nvSpPr>
          <p:spPr bwMode="auto">
            <a:xfrm>
              <a:off x="417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Line 48"/>
            <p:cNvSpPr>
              <a:spLocks noChangeShapeType="1"/>
            </p:cNvSpPr>
            <p:nvPr/>
          </p:nvSpPr>
          <p:spPr bwMode="auto">
            <a:xfrm>
              <a:off x="436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Line 49"/>
            <p:cNvSpPr>
              <a:spLocks noChangeShapeType="1"/>
            </p:cNvSpPr>
            <p:nvPr/>
          </p:nvSpPr>
          <p:spPr bwMode="auto">
            <a:xfrm>
              <a:off x="456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>
              <a:off x="475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4944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Line 52"/>
            <p:cNvSpPr>
              <a:spLocks noChangeShapeType="1"/>
            </p:cNvSpPr>
            <p:nvPr/>
          </p:nvSpPr>
          <p:spPr bwMode="auto">
            <a:xfrm>
              <a:off x="5136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Line 53"/>
            <p:cNvSpPr>
              <a:spLocks noChangeShapeType="1"/>
            </p:cNvSpPr>
            <p:nvPr/>
          </p:nvSpPr>
          <p:spPr bwMode="auto">
            <a:xfrm>
              <a:off x="5328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Line 54"/>
            <p:cNvSpPr>
              <a:spLocks noChangeShapeType="1"/>
            </p:cNvSpPr>
            <p:nvPr/>
          </p:nvSpPr>
          <p:spPr bwMode="auto">
            <a:xfrm>
              <a:off x="5520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Line 55"/>
            <p:cNvSpPr>
              <a:spLocks noChangeShapeType="1"/>
            </p:cNvSpPr>
            <p:nvPr/>
          </p:nvSpPr>
          <p:spPr bwMode="auto">
            <a:xfrm>
              <a:off x="5712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0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150813" y="130175"/>
            <a:ext cx="88407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19200"/>
            <a:ext cx="8839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400800"/>
            <a:ext cx="19050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324600"/>
            <a:ext cx="1905000" cy="38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0C587F8B-E311-4930-BBB1-89989C54B4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10" name="Line 62"/>
          <p:cNvSpPr>
            <a:spLocks noChangeShapeType="1"/>
          </p:cNvSpPr>
          <p:nvPr/>
        </p:nvSpPr>
        <p:spPr bwMode="auto">
          <a:xfrm>
            <a:off x="228600" y="990600"/>
            <a:ext cx="891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f(x) = x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685800"/>
          </a:xfrm>
        </p:spPr>
        <p:txBody>
          <a:bodyPr/>
          <a:lstStyle/>
          <a:p>
            <a:pPr>
              <a:buSzPct val="120000"/>
            </a:pPr>
            <a:r>
              <a:rPr lang="en-US" sz="1800">
                <a:latin typeface="Comic Sans MS" pitchFamily="66" charset="0"/>
              </a:rPr>
              <a:t>Let’s review the basic graph of f(x) = x</a:t>
            </a:r>
            <a:r>
              <a:rPr lang="en-US" sz="1800" baseline="30000">
                <a:latin typeface="Comic Sans MS" pitchFamily="66" charset="0"/>
              </a:rPr>
              <a:t>2</a:t>
            </a:r>
            <a:endParaRPr lang="en-US" sz="1800">
              <a:latin typeface="Comic Sans MS" pitchFamily="66" charset="0"/>
            </a:endParaRPr>
          </a:p>
        </p:txBody>
      </p:sp>
      <p:sp>
        <p:nvSpPr>
          <p:cNvPr id="62518" name="Line 54"/>
          <p:cNvSpPr>
            <a:spLocks noChangeShapeType="1"/>
          </p:cNvSpPr>
          <p:nvPr/>
        </p:nvSpPr>
        <p:spPr bwMode="auto">
          <a:xfrm>
            <a:off x="66294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9" name="Line 55"/>
          <p:cNvSpPr>
            <a:spLocks noChangeShapeType="1"/>
          </p:cNvSpPr>
          <p:nvPr/>
        </p:nvSpPr>
        <p:spPr bwMode="auto">
          <a:xfrm>
            <a:off x="4572000" y="54102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0" name="Line 56"/>
          <p:cNvSpPr>
            <a:spLocks noChangeShapeType="1"/>
          </p:cNvSpPr>
          <p:nvPr/>
        </p:nvSpPr>
        <p:spPr bwMode="auto">
          <a:xfrm>
            <a:off x="69342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1" name="Line 57"/>
          <p:cNvSpPr>
            <a:spLocks noChangeShapeType="1"/>
          </p:cNvSpPr>
          <p:nvPr/>
        </p:nvSpPr>
        <p:spPr bwMode="auto">
          <a:xfrm>
            <a:off x="72390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2" name="Line 58"/>
          <p:cNvSpPr>
            <a:spLocks noChangeShapeType="1"/>
          </p:cNvSpPr>
          <p:nvPr/>
        </p:nvSpPr>
        <p:spPr bwMode="auto">
          <a:xfrm>
            <a:off x="75438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3" name="Line 59"/>
          <p:cNvSpPr>
            <a:spLocks noChangeShapeType="1"/>
          </p:cNvSpPr>
          <p:nvPr/>
        </p:nvSpPr>
        <p:spPr bwMode="auto">
          <a:xfrm>
            <a:off x="78486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4" name="Line 60"/>
          <p:cNvSpPr>
            <a:spLocks noChangeShapeType="1"/>
          </p:cNvSpPr>
          <p:nvPr/>
        </p:nvSpPr>
        <p:spPr bwMode="auto">
          <a:xfrm>
            <a:off x="63246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5" name="Line 61"/>
          <p:cNvSpPr>
            <a:spLocks noChangeShapeType="1"/>
          </p:cNvSpPr>
          <p:nvPr/>
        </p:nvSpPr>
        <p:spPr bwMode="auto">
          <a:xfrm>
            <a:off x="60198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6" name="Line 62"/>
          <p:cNvSpPr>
            <a:spLocks noChangeShapeType="1"/>
          </p:cNvSpPr>
          <p:nvPr/>
        </p:nvSpPr>
        <p:spPr bwMode="auto">
          <a:xfrm>
            <a:off x="57150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7" name="Line 63"/>
          <p:cNvSpPr>
            <a:spLocks noChangeShapeType="1"/>
          </p:cNvSpPr>
          <p:nvPr/>
        </p:nvSpPr>
        <p:spPr bwMode="auto">
          <a:xfrm>
            <a:off x="54102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8" name="Line 64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9" name="Line 65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0" name="Line 66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1" name="Line 67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2" name="Line 68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3" name="Line 69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4" name="Line 70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5" name="Line 71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6" name="Text Box 72"/>
          <p:cNvSpPr txBox="1">
            <a:spLocks noChangeArrowheads="1"/>
          </p:cNvSpPr>
          <p:nvPr/>
        </p:nvSpPr>
        <p:spPr bwMode="auto">
          <a:xfrm>
            <a:off x="68580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2537" name="Text Box 73"/>
          <p:cNvSpPr txBox="1">
            <a:spLocks noChangeArrowheads="1"/>
          </p:cNvSpPr>
          <p:nvPr/>
        </p:nvSpPr>
        <p:spPr bwMode="auto">
          <a:xfrm>
            <a:off x="71628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2538" name="Text Box 74"/>
          <p:cNvSpPr txBox="1">
            <a:spLocks noChangeArrowheads="1"/>
          </p:cNvSpPr>
          <p:nvPr/>
        </p:nvSpPr>
        <p:spPr bwMode="auto">
          <a:xfrm>
            <a:off x="74676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2539" name="Text Box 75"/>
          <p:cNvSpPr txBox="1">
            <a:spLocks noChangeArrowheads="1"/>
          </p:cNvSpPr>
          <p:nvPr/>
        </p:nvSpPr>
        <p:spPr bwMode="auto">
          <a:xfrm>
            <a:off x="77724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6673850" y="25908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9</a:t>
            </a:r>
          </a:p>
        </p:txBody>
      </p:sp>
      <p:sp>
        <p:nvSpPr>
          <p:cNvPr id="62541" name="Text Box 77"/>
          <p:cNvSpPr txBox="1">
            <a:spLocks noChangeArrowheads="1"/>
          </p:cNvSpPr>
          <p:nvPr/>
        </p:nvSpPr>
        <p:spPr bwMode="auto">
          <a:xfrm>
            <a:off x="6673850" y="2895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8</a:t>
            </a:r>
          </a:p>
        </p:txBody>
      </p:sp>
      <p:sp>
        <p:nvSpPr>
          <p:cNvPr id="62542" name="Text Box 78"/>
          <p:cNvSpPr txBox="1">
            <a:spLocks noChangeArrowheads="1"/>
          </p:cNvSpPr>
          <p:nvPr/>
        </p:nvSpPr>
        <p:spPr bwMode="auto">
          <a:xfrm>
            <a:off x="6673850" y="3200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7</a:t>
            </a:r>
          </a:p>
        </p:txBody>
      </p:sp>
      <p:sp>
        <p:nvSpPr>
          <p:cNvPr id="62544" name="Text Box 80"/>
          <p:cNvSpPr txBox="1">
            <a:spLocks noChangeArrowheads="1"/>
          </p:cNvSpPr>
          <p:nvPr/>
        </p:nvSpPr>
        <p:spPr bwMode="auto">
          <a:xfrm>
            <a:off x="6705600" y="49990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2545" name="Text Box 81"/>
          <p:cNvSpPr txBox="1">
            <a:spLocks noChangeArrowheads="1"/>
          </p:cNvSpPr>
          <p:nvPr/>
        </p:nvSpPr>
        <p:spPr bwMode="auto">
          <a:xfrm>
            <a:off x="6705600" y="46942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2546" name="Text Box 82"/>
          <p:cNvSpPr txBox="1">
            <a:spLocks noChangeArrowheads="1"/>
          </p:cNvSpPr>
          <p:nvPr/>
        </p:nvSpPr>
        <p:spPr bwMode="auto">
          <a:xfrm>
            <a:off x="6705600" y="43894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2547" name="Text Box 83"/>
          <p:cNvSpPr txBox="1">
            <a:spLocks noChangeArrowheads="1"/>
          </p:cNvSpPr>
          <p:nvPr/>
        </p:nvSpPr>
        <p:spPr bwMode="auto">
          <a:xfrm>
            <a:off x="6705600" y="40846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2548" name="Text Box 84"/>
          <p:cNvSpPr txBox="1">
            <a:spLocks noChangeArrowheads="1"/>
          </p:cNvSpPr>
          <p:nvPr/>
        </p:nvSpPr>
        <p:spPr bwMode="auto">
          <a:xfrm>
            <a:off x="61722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62549" name="Text Box 85"/>
          <p:cNvSpPr txBox="1">
            <a:spLocks noChangeArrowheads="1"/>
          </p:cNvSpPr>
          <p:nvPr/>
        </p:nvSpPr>
        <p:spPr bwMode="auto">
          <a:xfrm>
            <a:off x="58674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62550" name="Text Box 86"/>
          <p:cNvSpPr txBox="1">
            <a:spLocks noChangeArrowheads="1"/>
          </p:cNvSpPr>
          <p:nvPr/>
        </p:nvSpPr>
        <p:spPr bwMode="auto">
          <a:xfrm>
            <a:off x="55626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62551" name="Text Box 87"/>
          <p:cNvSpPr txBox="1">
            <a:spLocks noChangeArrowheads="1"/>
          </p:cNvSpPr>
          <p:nvPr/>
        </p:nvSpPr>
        <p:spPr bwMode="auto">
          <a:xfrm>
            <a:off x="52578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62552" name="Line 88"/>
          <p:cNvSpPr>
            <a:spLocks noChangeShapeType="1"/>
          </p:cNvSpPr>
          <p:nvPr/>
        </p:nvSpPr>
        <p:spPr bwMode="auto">
          <a:xfrm>
            <a:off x="81534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3" name="Line 89"/>
          <p:cNvSpPr>
            <a:spLocks noChangeShapeType="1"/>
          </p:cNvSpPr>
          <p:nvPr/>
        </p:nvSpPr>
        <p:spPr bwMode="auto">
          <a:xfrm>
            <a:off x="84582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4" name="Line 90"/>
          <p:cNvSpPr>
            <a:spLocks noChangeShapeType="1"/>
          </p:cNvSpPr>
          <p:nvPr/>
        </p:nvSpPr>
        <p:spPr bwMode="auto">
          <a:xfrm>
            <a:off x="51054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5" name="Line 91"/>
          <p:cNvSpPr>
            <a:spLocks noChangeShapeType="1"/>
          </p:cNvSpPr>
          <p:nvPr/>
        </p:nvSpPr>
        <p:spPr bwMode="auto">
          <a:xfrm>
            <a:off x="4800600" y="5334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6" name="Line 92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7" name="Line 93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8" name="Line 94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59" name="Line 95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60" name="Text Box 96"/>
          <p:cNvSpPr txBox="1">
            <a:spLocks noChangeArrowheads="1"/>
          </p:cNvSpPr>
          <p:nvPr/>
        </p:nvSpPr>
        <p:spPr bwMode="auto">
          <a:xfrm>
            <a:off x="80772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2561" name="Text Box 97"/>
          <p:cNvSpPr txBox="1">
            <a:spLocks noChangeArrowheads="1"/>
          </p:cNvSpPr>
          <p:nvPr/>
        </p:nvSpPr>
        <p:spPr bwMode="auto">
          <a:xfrm>
            <a:off x="8382000" y="5486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62562" name="Text Box 98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2563" name="Text Box 99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2564" name="Text Box 100"/>
          <p:cNvSpPr txBox="1">
            <a:spLocks noChangeArrowheads="1"/>
          </p:cNvSpPr>
          <p:nvPr/>
        </p:nvSpPr>
        <p:spPr bwMode="auto">
          <a:xfrm>
            <a:off x="49530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2565" name="Text Box 101"/>
          <p:cNvSpPr txBox="1">
            <a:spLocks noChangeArrowheads="1"/>
          </p:cNvSpPr>
          <p:nvPr/>
        </p:nvSpPr>
        <p:spPr bwMode="auto">
          <a:xfrm>
            <a:off x="4648200" y="5486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2566" name="Text Box 102"/>
          <p:cNvSpPr txBox="1">
            <a:spLocks noChangeArrowheads="1"/>
          </p:cNvSpPr>
          <p:nvPr/>
        </p:nvSpPr>
        <p:spPr bwMode="auto">
          <a:xfrm>
            <a:off x="6705600" y="37798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2567" name="Text Box 103"/>
          <p:cNvSpPr txBox="1">
            <a:spLocks noChangeArrowheads="1"/>
          </p:cNvSpPr>
          <p:nvPr/>
        </p:nvSpPr>
        <p:spPr bwMode="auto">
          <a:xfrm>
            <a:off x="6705600" y="3475038"/>
            <a:ext cx="1524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graphicFrame>
        <p:nvGraphicFramePr>
          <p:cNvPr id="62602" name="Group 138"/>
          <p:cNvGraphicFramePr>
            <a:graphicFrameLocks noGrp="1"/>
          </p:cNvGraphicFramePr>
          <p:nvPr/>
        </p:nvGraphicFramePr>
        <p:xfrm>
          <a:off x="1066800" y="1676400"/>
          <a:ext cx="2286000" cy="3429000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</a:tblGrid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f(x) = x</a:t>
                      </a:r>
                      <a:r>
                        <a:rPr kumimoji="1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603" name="Text Box 139"/>
          <p:cNvSpPr txBox="1">
            <a:spLocks noChangeArrowheads="1"/>
          </p:cNvSpPr>
          <p:nvPr/>
        </p:nvSpPr>
        <p:spPr bwMode="auto">
          <a:xfrm>
            <a:off x="6705600" y="2286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10</a:t>
            </a:r>
          </a:p>
        </p:txBody>
      </p:sp>
      <p:sp>
        <p:nvSpPr>
          <p:cNvPr id="62604" name="Line 140"/>
          <p:cNvSpPr>
            <a:spLocks noChangeShapeType="1"/>
          </p:cNvSpPr>
          <p:nvPr/>
        </p:nvSpPr>
        <p:spPr bwMode="auto">
          <a:xfrm>
            <a:off x="6553200" y="4191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605" name="Freeform 141"/>
          <p:cNvSpPr>
            <a:spLocks/>
          </p:cNvSpPr>
          <p:nvPr/>
        </p:nvSpPr>
        <p:spPr bwMode="auto">
          <a:xfrm>
            <a:off x="5654675" y="2333625"/>
            <a:ext cx="1957388" cy="3078163"/>
          </a:xfrm>
          <a:custGeom>
            <a:avLst/>
            <a:gdLst/>
            <a:ahLst/>
            <a:cxnLst>
              <a:cxn ang="0">
                <a:pos x="9" y="28"/>
              </a:cxn>
              <a:cxn ang="0">
                <a:pos x="36" y="217"/>
              </a:cxn>
              <a:cxn ang="0">
                <a:pos x="226" y="1166"/>
              </a:cxn>
              <a:cxn ang="0">
                <a:pos x="416" y="1749"/>
              </a:cxn>
              <a:cxn ang="0">
                <a:pos x="614" y="1938"/>
              </a:cxn>
              <a:cxn ang="0">
                <a:pos x="822" y="1742"/>
              </a:cxn>
              <a:cxn ang="0">
                <a:pos x="992" y="1180"/>
              </a:cxn>
              <a:cxn ang="0">
                <a:pos x="1195" y="217"/>
              </a:cxn>
              <a:cxn ang="0">
                <a:pos x="1222" y="0"/>
              </a:cxn>
            </a:cxnLst>
            <a:rect l="0" t="0" r="r" b="b"/>
            <a:pathLst>
              <a:path w="1233" h="1939">
                <a:moveTo>
                  <a:pt x="9" y="28"/>
                </a:moveTo>
                <a:cubicBezTo>
                  <a:pt x="12" y="59"/>
                  <a:pt x="0" y="27"/>
                  <a:pt x="36" y="217"/>
                </a:cubicBezTo>
                <a:cubicBezTo>
                  <a:pt x="72" y="407"/>
                  <a:pt x="163" y="911"/>
                  <a:pt x="226" y="1166"/>
                </a:cubicBezTo>
                <a:cubicBezTo>
                  <a:pt x="289" y="1421"/>
                  <a:pt x="351" y="1620"/>
                  <a:pt x="416" y="1749"/>
                </a:cubicBezTo>
                <a:cubicBezTo>
                  <a:pt x="481" y="1878"/>
                  <a:pt x="546" y="1939"/>
                  <a:pt x="614" y="1938"/>
                </a:cubicBezTo>
                <a:cubicBezTo>
                  <a:pt x="682" y="1937"/>
                  <a:pt x="759" y="1868"/>
                  <a:pt x="822" y="1742"/>
                </a:cubicBezTo>
                <a:cubicBezTo>
                  <a:pt x="885" y="1616"/>
                  <a:pt x="930" y="1434"/>
                  <a:pt x="992" y="1180"/>
                </a:cubicBezTo>
                <a:cubicBezTo>
                  <a:pt x="1054" y="926"/>
                  <a:pt x="1157" y="414"/>
                  <a:pt x="1195" y="217"/>
                </a:cubicBezTo>
                <a:cubicBezTo>
                  <a:pt x="1233" y="20"/>
                  <a:pt x="1216" y="45"/>
                  <a:pt x="1222" y="0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85" name="Line 149"/>
          <p:cNvSpPr>
            <a:spLocks noChangeShapeType="1"/>
          </p:cNvSpPr>
          <p:nvPr/>
        </p:nvSpPr>
        <p:spPr bwMode="auto">
          <a:xfrm>
            <a:off x="7848600" y="11430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Form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04800" y="1143000"/>
            <a:ext cx="5562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The graphs of quadratic functions are parabolas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Standard form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6629400" y="11430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6324600" y="3581400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69342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72390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75438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78486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6553200" y="2057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4" name="Line 38"/>
          <p:cNvSpPr>
            <a:spLocks noChangeShapeType="1"/>
          </p:cNvSpPr>
          <p:nvPr/>
        </p:nvSpPr>
        <p:spPr bwMode="auto">
          <a:xfrm>
            <a:off x="81534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5" name="Line 39"/>
          <p:cNvSpPr>
            <a:spLocks noChangeShapeType="1"/>
          </p:cNvSpPr>
          <p:nvPr/>
        </p:nvSpPr>
        <p:spPr bwMode="auto">
          <a:xfrm>
            <a:off x="8458200" y="3505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8" name="Line 42"/>
          <p:cNvSpPr>
            <a:spLocks noChangeShapeType="1"/>
          </p:cNvSpPr>
          <p:nvPr/>
        </p:nvSpPr>
        <p:spPr bwMode="auto">
          <a:xfrm>
            <a:off x="6553200" y="1752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79" name="Line 43"/>
          <p:cNvSpPr>
            <a:spLocks noChangeShapeType="1"/>
          </p:cNvSpPr>
          <p:nvPr/>
        </p:nvSpPr>
        <p:spPr bwMode="auto">
          <a:xfrm>
            <a:off x="6553200" y="1447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1" name="Freeform 55"/>
          <p:cNvSpPr>
            <a:spLocks/>
          </p:cNvSpPr>
          <p:nvPr/>
        </p:nvSpPr>
        <p:spPr bwMode="auto">
          <a:xfrm flipV="1">
            <a:off x="7162800" y="11430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081" name="Line 145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082" name="Line 146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083" name="Oval 147"/>
          <p:cNvSpPr>
            <a:spLocks noChangeArrowheads="1"/>
          </p:cNvSpPr>
          <p:nvPr/>
        </p:nvSpPr>
        <p:spPr bwMode="auto">
          <a:xfrm>
            <a:off x="7696200" y="3124200"/>
            <a:ext cx="304800" cy="304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084" name="Oval 148"/>
          <p:cNvSpPr>
            <a:spLocks noChangeArrowheads="1"/>
          </p:cNvSpPr>
          <p:nvPr/>
        </p:nvSpPr>
        <p:spPr bwMode="auto">
          <a:xfrm>
            <a:off x="7805738" y="3233738"/>
            <a:ext cx="76200" cy="76200"/>
          </a:xfrm>
          <a:prstGeom prst="ellipse">
            <a:avLst/>
          </a:prstGeom>
          <a:solidFill>
            <a:srgbClr val="3333FF"/>
          </a:solidFill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086" name="Rectangle 150"/>
          <p:cNvSpPr>
            <a:spLocks noChangeArrowheads="1"/>
          </p:cNvSpPr>
          <p:nvPr/>
        </p:nvSpPr>
        <p:spPr bwMode="auto">
          <a:xfrm>
            <a:off x="6934200" y="3886200"/>
            <a:ext cx="1647825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axis of symmetry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0087" name="Line 151"/>
          <p:cNvSpPr>
            <a:spLocks noChangeShapeType="1"/>
          </p:cNvSpPr>
          <p:nvPr/>
        </p:nvSpPr>
        <p:spPr bwMode="auto">
          <a:xfrm>
            <a:off x="7086600" y="32766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94" name="Rectangle 58"/>
          <p:cNvSpPr>
            <a:spLocks noChangeArrowheads="1"/>
          </p:cNvSpPr>
          <p:nvPr/>
        </p:nvSpPr>
        <p:spPr bwMode="auto">
          <a:xfrm>
            <a:off x="6324600" y="3124200"/>
            <a:ext cx="766763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vertex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40088" name="Object 152"/>
          <p:cNvGraphicFramePr>
            <a:graphicFrameLocks noChangeAspect="1"/>
          </p:cNvGraphicFramePr>
          <p:nvPr>
            <p:ph idx="1"/>
          </p:nvPr>
        </p:nvGraphicFramePr>
        <p:xfrm>
          <a:off x="1524000" y="1600200"/>
          <a:ext cx="2286000" cy="457200"/>
        </p:xfrm>
        <a:graphic>
          <a:graphicData uri="http://schemas.openxmlformats.org/presentationml/2006/ole">
            <p:oleObj spid="_x0000_s40088" name="Equation" r:id="rId4" imgW="1269720" imgH="253800" progId="Equation.3">
              <p:embed/>
            </p:oleObj>
          </a:graphicData>
        </a:graphic>
      </p:graphicFrame>
      <p:sp>
        <p:nvSpPr>
          <p:cNvPr id="40090" name="Rectangle 154"/>
          <p:cNvSpPr>
            <a:spLocks noChangeArrowheads="1"/>
          </p:cNvSpPr>
          <p:nvPr/>
        </p:nvSpPr>
        <p:spPr bwMode="auto">
          <a:xfrm>
            <a:off x="304800" y="3975100"/>
            <a:ext cx="86106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</a:t>
            </a:r>
            <a:r>
              <a:rPr lang="en-US" sz="1600" u="sng">
                <a:latin typeface="Comic Sans MS" pitchFamily="66" charset="0"/>
                <a:cs typeface="Times New Roman" pitchFamily="18" charset="0"/>
              </a:rPr>
              <a:t>Examples</a:t>
            </a:r>
            <a:r>
              <a:rPr lang="en-US" sz="1600">
                <a:latin typeface="Comic Sans MS" pitchFamily="66" charset="0"/>
                <a:cs typeface="Times New Roman" pitchFamily="18" charset="0"/>
              </a:rPr>
              <a:t>:</a:t>
            </a:r>
          </a:p>
          <a:p>
            <a:pPr marL="225425" indent="-225425">
              <a:buFont typeface="Symbol" pitchFamily="18" charset="2"/>
              <a:buNone/>
            </a:pPr>
            <a:endParaRPr lang="en-US" sz="1600">
              <a:latin typeface="Comic Sans MS" pitchFamily="66" charset="0"/>
              <a:cs typeface="Times New Roman" pitchFamily="18" charset="0"/>
            </a:endParaRPr>
          </a:p>
          <a:p>
            <a:pPr marL="225425" indent="-225425">
              <a:buFont typeface="Symbol" pitchFamily="18" charset="2"/>
              <a:buNone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	Find the coordinates of the vertex for the given quadratic functions and give the axis of symmetry</a:t>
            </a:r>
          </a:p>
        </p:txBody>
      </p:sp>
      <p:sp>
        <p:nvSpPr>
          <p:cNvPr id="40094" name="Rectangle 158"/>
          <p:cNvSpPr>
            <a:spLocks noChangeArrowheads="1"/>
          </p:cNvSpPr>
          <p:nvPr/>
        </p:nvSpPr>
        <p:spPr bwMode="auto">
          <a:xfrm>
            <a:off x="304800" y="2057400"/>
            <a:ext cx="54102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If a &gt; 0, the parabola opens upward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If a &lt; 0, the parabola opens downward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Vertex =&gt; (h,k)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Axis of symmetry =&gt; x = h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h controls vertex movement left and right</a:t>
            </a:r>
          </a:p>
          <a:p>
            <a:pPr marL="344488" lvl="1" indent="-4763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k controls vertex movement up and down</a:t>
            </a:r>
          </a:p>
        </p:txBody>
      </p:sp>
      <p:graphicFrame>
        <p:nvGraphicFramePr>
          <p:cNvPr id="40098" name="Object 162"/>
          <p:cNvGraphicFramePr>
            <a:graphicFrameLocks noChangeAspect="1"/>
          </p:cNvGraphicFramePr>
          <p:nvPr/>
        </p:nvGraphicFramePr>
        <p:xfrm>
          <a:off x="957263" y="4953000"/>
          <a:ext cx="2014537" cy="390525"/>
        </p:xfrm>
        <a:graphic>
          <a:graphicData uri="http://schemas.openxmlformats.org/presentationml/2006/ole">
            <p:oleObj spid="_x0000_s40098" name="Equation" r:id="rId5" imgW="1307880" imgH="253800" progId="Equation.3">
              <p:embed/>
            </p:oleObj>
          </a:graphicData>
        </a:graphic>
      </p:graphicFrame>
      <p:graphicFrame>
        <p:nvGraphicFramePr>
          <p:cNvPr id="40101" name="Object 165"/>
          <p:cNvGraphicFramePr>
            <a:graphicFrameLocks noChangeAspect="1"/>
          </p:cNvGraphicFramePr>
          <p:nvPr/>
        </p:nvGraphicFramePr>
        <p:xfrm>
          <a:off x="3868738" y="4953000"/>
          <a:ext cx="1897062" cy="390525"/>
        </p:xfrm>
        <a:graphic>
          <a:graphicData uri="http://schemas.openxmlformats.org/presentationml/2006/ole">
            <p:oleObj spid="_x0000_s40101" name="Equation" r:id="rId6" imgW="1231560" imgH="253800" progId="Equation.3">
              <p:embed/>
            </p:oleObj>
          </a:graphicData>
        </a:graphic>
      </p:graphicFrame>
      <p:graphicFrame>
        <p:nvGraphicFramePr>
          <p:cNvPr id="40104" name="Object 168"/>
          <p:cNvGraphicFramePr>
            <a:graphicFrameLocks noChangeAspect="1"/>
          </p:cNvGraphicFramePr>
          <p:nvPr/>
        </p:nvGraphicFramePr>
        <p:xfrm>
          <a:off x="6764338" y="4953000"/>
          <a:ext cx="1897062" cy="390525"/>
        </p:xfrm>
        <a:graphic>
          <a:graphicData uri="http://schemas.openxmlformats.org/presentationml/2006/ole">
            <p:oleObj spid="_x0000_s40104" name="Equation" r:id="rId7" imgW="1231560" imgH="253800" progId="Equation.3">
              <p:embed/>
            </p:oleObj>
          </a:graphicData>
        </a:graphic>
      </p:graphicFrame>
      <p:sp>
        <p:nvSpPr>
          <p:cNvPr id="40105" name="Rectangle 169"/>
          <p:cNvSpPr>
            <a:spLocks noChangeArrowheads="1"/>
          </p:cNvSpPr>
          <p:nvPr/>
        </p:nvSpPr>
        <p:spPr bwMode="auto">
          <a:xfrm>
            <a:off x="914400" y="5562600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Axis of symmetry: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Opens ____________</a:t>
            </a:r>
          </a:p>
        </p:txBody>
      </p:sp>
      <p:sp>
        <p:nvSpPr>
          <p:cNvPr id="40106" name="Rectangle 170"/>
          <p:cNvSpPr>
            <a:spLocks noChangeArrowheads="1"/>
          </p:cNvSpPr>
          <p:nvPr/>
        </p:nvSpPr>
        <p:spPr bwMode="auto">
          <a:xfrm>
            <a:off x="3810000" y="5562600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Axis of symmetry: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Opens ____________</a:t>
            </a:r>
          </a:p>
        </p:txBody>
      </p:sp>
      <p:sp>
        <p:nvSpPr>
          <p:cNvPr id="40107" name="Rectangle 171"/>
          <p:cNvSpPr>
            <a:spLocks noChangeArrowheads="1"/>
          </p:cNvSpPr>
          <p:nvPr/>
        </p:nvSpPr>
        <p:spPr bwMode="auto">
          <a:xfrm>
            <a:off x="6781800" y="5562600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Axis of symmetry: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Opens 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685800"/>
          </a:xfrm>
        </p:spPr>
        <p:txBody>
          <a:bodyPr/>
          <a:lstStyle/>
          <a:p>
            <a:pPr>
              <a:buSzPct val="120000"/>
            </a:pPr>
            <a:r>
              <a:rPr lang="en-US" sz="1600">
                <a:latin typeface="Comic Sans MS" pitchFamily="66" charset="0"/>
              </a:rPr>
              <a:t>Graph the quadratic function.  Give the axis of symmetry, domain, and range of each function.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66294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45720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6934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7239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7543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7848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6324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5715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5410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6858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7162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7467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7772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67056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67056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066" name="Text Box 34"/>
          <p:cNvSpPr txBox="1">
            <a:spLocks noChangeArrowheads="1"/>
          </p:cNvSpPr>
          <p:nvPr/>
        </p:nvSpPr>
        <p:spPr bwMode="auto">
          <a:xfrm>
            <a:off x="6172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067" name="Text Box 35"/>
          <p:cNvSpPr txBox="1">
            <a:spLocks noChangeArrowheads="1"/>
          </p:cNvSpPr>
          <p:nvPr/>
        </p:nvSpPr>
        <p:spPr bwMode="auto">
          <a:xfrm>
            <a:off x="5867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068" name="Text Box 36"/>
          <p:cNvSpPr txBox="1">
            <a:spLocks noChangeArrowheads="1"/>
          </p:cNvSpPr>
          <p:nvPr/>
        </p:nvSpPr>
        <p:spPr bwMode="auto">
          <a:xfrm>
            <a:off x="5562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5257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070" name="Line 38"/>
          <p:cNvSpPr>
            <a:spLocks noChangeShapeType="1"/>
          </p:cNvSpPr>
          <p:nvPr/>
        </p:nvSpPr>
        <p:spPr bwMode="auto">
          <a:xfrm>
            <a:off x="815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1" name="Line 39"/>
          <p:cNvSpPr>
            <a:spLocks noChangeShapeType="1"/>
          </p:cNvSpPr>
          <p:nvPr/>
        </p:nvSpPr>
        <p:spPr bwMode="auto">
          <a:xfrm>
            <a:off x="845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2" name="Line 40"/>
          <p:cNvSpPr>
            <a:spLocks noChangeShapeType="1"/>
          </p:cNvSpPr>
          <p:nvPr/>
        </p:nvSpPr>
        <p:spPr bwMode="auto">
          <a:xfrm>
            <a:off x="5105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3" name="Line 41"/>
          <p:cNvSpPr>
            <a:spLocks noChangeShapeType="1"/>
          </p:cNvSpPr>
          <p:nvPr/>
        </p:nvSpPr>
        <p:spPr bwMode="auto">
          <a:xfrm>
            <a:off x="4800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4" name="Line 42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5" name="Line 43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6" name="Line 44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7" name="Line 45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78" name="Text Box 46"/>
          <p:cNvSpPr txBox="1">
            <a:spLocks noChangeArrowheads="1"/>
          </p:cNvSpPr>
          <p:nvPr/>
        </p:nvSpPr>
        <p:spPr bwMode="auto">
          <a:xfrm>
            <a:off x="8077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079" name="Text Box 47"/>
          <p:cNvSpPr txBox="1">
            <a:spLocks noChangeArrowheads="1"/>
          </p:cNvSpPr>
          <p:nvPr/>
        </p:nvSpPr>
        <p:spPr bwMode="auto">
          <a:xfrm>
            <a:off x="8382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4953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083" name="Text Box 51"/>
          <p:cNvSpPr txBox="1">
            <a:spLocks noChangeArrowheads="1"/>
          </p:cNvSpPr>
          <p:nvPr/>
        </p:nvSpPr>
        <p:spPr bwMode="auto">
          <a:xfrm>
            <a:off x="4648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084" name="Text Box 52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085" name="Text Box 53"/>
          <p:cNvSpPr txBox="1">
            <a:spLocks noChangeArrowheads="1"/>
          </p:cNvSpPr>
          <p:nvPr/>
        </p:nvSpPr>
        <p:spPr bwMode="auto">
          <a:xfrm>
            <a:off x="67056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086" name="Line 54"/>
          <p:cNvSpPr>
            <a:spLocks noChangeShapeType="1"/>
          </p:cNvSpPr>
          <p:nvPr/>
        </p:nvSpPr>
        <p:spPr bwMode="auto">
          <a:xfrm>
            <a:off x="23622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7" name="Line 55"/>
          <p:cNvSpPr>
            <a:spLocks noChangeShapeType="1"/>
          </p:cNvSpPr>
          <p:nvPr/>
        </p:nvSpPr>
        <p:spPr bwMode="auto">
          <a:xfrm>
            <a:off x="3048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8" name="Line 56"/>
          <p:cNvSpPr>
            <a:spLocks noChangeShapeType="1"/>
          </p:cNvSpPr>
          <p:nvPr/>
        </p:nvSpPr>
        <p:spPr bwMode="auto">
          <a:xfrm>
            <a:off x="2667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89" name="Line 57"/>
          <p:cNvSpPr>
            <a:spLocks noChangeShapeType="1"/>
          </p:cNvSpPr>
          <p:nvPr/>
        </p:nvSpPr>
        <p:spPr bwMode="auto">
          <a:xfrm>
            <a:off x="2971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0" name="Line 58"/>
          <p:cNvSpPr>
            <a:spLocks noChangeShapeType="1"/>
          </p:cNvSpPr>
          <p:nvPr/>
        </p:nvSpPr>
        <p:spPr bwMode="auto">
          <a:xfrm>
            <a:off x="3276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1" name="Line 59"/>
          <p:cNvSpPr>
            <a:spLocks noChangeShapeType="1"/>
          </p:cNvSpPr>
          <p:nvPr/>
        </p:nvSpPr>
        <p:spPr bwMode="auto">
          <a:xfrm>
            <a:off x="3581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2" name="Line 60"/>
          <p:cNvSpPr>
            <a:spLocks noChangeShapeType="1"/>
          </p:cNvSpPr>
          <p:nvPr/>
        </p:nvSpPr>
        <p:spPr bwMode="auto">
          <a:xfrm>
            <a:off x="2057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3" name="Line 61"/>
          <p:cNvSpPr>
            <a:spLocks noChangeShapeType="1"/>
          </p:cNvSpPr>
          <p:nvPr/>
        </p:nvSpPr>
        <p:spPr bwMode="auto">
          <a:xfrm>
            <a:off x="1752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4" name="Line 62"/>
          <p:cNvSpPr>
            <a:spLocks noChangeShapeType="1"/>
          </p:cNvSpPr>
          <p:nvPr/>
        </p:nvSpPr>
        <p:spPr bwMode="auto">
          <a:xfrm>
            <a:off x="1447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5" name="Line 63"/>
          <p:cNvSpPr>
            <a:spLocks noChangeShapeType="1"/>
          </p:cNvSpPr>
          <p:nvPr/>
        </p:nvSpPr>
        <p:spPr bwMode="auto">
          <a:xfrm>
            <a:off x="1143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6" name="Line 64"/>
          <p:cNvSpPr>
            <a:spLocks noChangeShapeType="1"/>
          </p:cNvSpPr>
          <p:nvPr/>
        </p:nvSpPr>
        <p:spPr bwMode="auto">
          <a:xfrm>
            <a:off x="22860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7" name="Line 65"/>
          <p:cNvSpPr>
            <a:spLocks noChangeShapeType="1"/>
          </p:cNvSpPr>
          <p:nvPr/>
        </p:nvSpPr>
        <p:spPr bwMode="auto">
          <a:xfrm>
            <a:off x="22860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8" name="Line 66"/>
          <p:cNvSpPr>
            <a:spLocks noChangeShapeType="1"/>
          </p:cNvSpPr>
          <p:nvPr/>
        </p:nvSpPr>
        <p:spPr bwMode="auto">
          <a:xfrm>
            <a:off x="22860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99" name="Line 67"/>
          <p:cNvSpPr>
            <a:spLocks noChangeShapeType="1"/>
          </p:cNvSpPr>
          <p:nvPr/>
        </p:nvSpPr>
        <p:spPr bwMode="auto">
          <a:xfrm>
            <a:off x="22860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0" name="Line 68"/>
          <p:cNvSpPr>
            <a:spLocks noChangeShapeType="1"/>
          </p:cNvSpPr>
          <p:nvPr/>
        </p:nvSpPr>
        <p:spPr bwMode="auto">
          <a:xfrm>
            <a:off x="22860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1" name="Line 69"/>
          <p:cNvSpPr>
            <a:spLocks noChangeShapeType="1"/>
          </p:cNvSpPr>
          <p:nvPr/>
        </p:nvSpPr>
        <p:spPr bwMode="auto">
          <a:xfrm>
            <a:off x="22860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2" name="Line 70"/>
          <p:cNvSpPr>
            <a:spLocks noChangeShapeType="1"/>
          </p:cNvSpPr>
          <p:nvPr/>
        </p:nvSpPr>
        <p:spPr bwMode="auto">
          <a:xfrm>
            <a:off x="22860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3" name="Line 71"/>
          <p:cNvSpPr>
            <a:spLocks noChangeShapeType="1"/>
          </p:cNvSpPr>
          <p:nvPr/>
        </p:nvSpPr>
        <p:spPr bwMode="auto">
          <a:xfrm>
            <a:off x="22860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04" name="Text Box 72"/>
          <p:cNvSpPr txBox="1">
            <a:spLocks noChangeArrowheads="1"/>
          </p:cNvSpPr>
          <p:nvPr/>
        </p:nvSpPr>
        <p:spPr bwMode="auto">
          <a:xfrm>
            <a:off x="2590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105" name="Text Box 73"/>
          <p:cNvSpPr txBox="1">
            <a:spLocks noChangeArrowheads="1"/>
          </p:cNvSpPr>
          <p:nvPr/>
        </p:nvSpPr>
        <p:spPr bwMode="auto">
          <a:xfrm>
            <a:off x="2895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106" name="Text Box 74"/>
          <p:cNvSpPr txBox="1">
            <a:spLocks noChangeArrowheads="1"/>
          </p:cNvSpPr>
          <p:nvPr/>
        </p:nvSpPr>
        <p:spPr bwMode="auto">
          <a:xfrm>
            <a:off x="3200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107" name="Text Box 75"/>
          <p:cNvSpPr txBox="1">
            <a:spLocks noChangeArrowheads="1"/>
          </p:cNvSpPr>
          <p:nvPr/>
        </p:nvSpPr>
        <p:spPr bwMode="auto">
          <a:xfrm>
            <a:off x="3505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108" name="Text Box 76"/>
          <p:cNvSpPr txBox="1">
            <a:spLocks noChangeArrowheads="1"/>
          </p:cNvSpPr>
          <p:nvPr/>
        </p:nvSpPr>
        <p:spPr bwMode="auto">
          <a:xfrm>
            <a:off x="24384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109" name="Text Box 77"/>
          <p:cNvSpPr txBox="1">
            <a:spLocks noChangeArrowheads="1"/>
          </p:cNvSpPr>
          <p:nvPr/>
        </p:nvSpPr>
        <p:spPr bwMode="auto">
          <a:xfrm>
            <a:off x="24384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24384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111" name="Text Box 79"/>
          <p:cNvSpPr txBox="1">
            <a:spLocks noChangeArrowheads="1"/>
          </p:cNvSpPr>
          <p:nvPr/>
        </p:nvSpPr>
        <p:spPr bwMode="auto">
          <a:xfrm>
            <a:off x="24384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112" name="Text Box 80"/>
          <p:cNvSpPr txBox="1">
            <a:spLocks noChangeArrowheads="1"/>
          </p:cNvSpPr>
          <p:nvPr/>
        </p:nvSpPr>
        <p:spPr bwMode="auto">
          <a:xfrm>
            <a:off x="24384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44113" name="Text Box 81"/>
          <p:cNvSpPr txBox="1">
            <a:spLocks noChangeArrowheads="1"/>
          </p:cNvSpPr>
          <p:nvPr/>
        </p:nvSpPr>
        <p:spPr bwMode="auto">
          <a:xfrm>
            <a:off x="24384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44114" name="Text Box 82"/>
          <p:cNvSpPr txBox="1">
            <a:spLocks noChangeArrowheads="1"/>
          </p:cNvSpPr>
          <p:nvPr/>
        </p:nvSpPr>
        <p:spPr bwMode="auto">
          <a:xfrm>
            <a:off x="24384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44115" name="Text Box 83"/>
          <p:cNvSpPr txBox="1">
            <a:spLocks noChangeArrowheads="1"/>
          </p:cNvSpPr>
          <p:nvPr/>
        </p:nvSpPr>
        <p:spPr bwMode="auto">
          <a:xfrm>
            <a:off x="24384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44116" name="Text Box 84"/>
          <p:cNvSpPr txBox="1">
            <a:spLocks noChangeArrowheads="1"/>
          </p:cNvSpPr>
          <p:nvPr/>
        </p:nvSpPr>
        <p:spPr bwMode="auto">
          <a:xfrm>
            <a:off x="1905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44117" name="Text Box 85"/>
          <p:cNvSpPr txBox="1">
            <a:spLocks noChangeArrowheads="1"/>
          </p:cNvSpPr>
          <p:nvPr/>
        </p:nvSpPr>
        <p:spPr bwMode="auto">
          <a:xfrm>
            <a:off x="1600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44118" name="Text Box 86"/>
          <p:cNvSpPr txBox="1">
            <a:spLocks noChangeArrowheads="1"/>
          </p:cNvSpPr>
          <p:nvPr/>
        </p:nvSpPr>
        <p:spPr bwMode="auto">
          <a:xfrm>
            <a:off x="1295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44119" name="Text Box 87"/>
          <p:cNvSpPr txBox="1">
            <a:spLocks noChangeArrowheads="1"/>
          </p:cNvSpPr>
          <p:nvPr/>
        </p:nvSpPr>
        <p:spPr bwMode="auto">
          <a:xfrm>
            <a:off x="990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44120" name="Line 88"/>
          <p:cNvSpPr>
            <a:spLocks noChangeShapeType="1"/>
          </p:cNvSpPr>
          <p:nvPr/>
        </p:nvSpPr>
        <p:spPr bwMode="auto">
          <a:xfrm>
            <a:off x="3886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1" name="Line 89"/>
          <p:cNvSpPr>
            <a:spLocks noChangeShapeType="1"/>
          </p:cNvSpPr>
          <p:nvPr/>
        </p:nvSpPr>
        <p:spPr bwMode="auto">
          <a:xfrm>
            <a:off x="4191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2" name="Line 90"/>
          <p:cNvSpPr>
            <a:spLocks noChangeShapeType="1"/>
          </p:cNvSpPr>
          <p:nvPr/>
        </p:nvSpPr>
        <p:spPr bwMode="auto">
          <a:xfrm>
            <a:off x="83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3" name="Line 91"/>
          <p:cNvSpPr>
            <a:spLocks noChangeShapeType="1"/>
          </p:cNvSpPr>
          <p:nvPr/>
        </p:nvSpPr>
        <p:spPr bwMode="auto">
          <a:xfrm>
            <a:off x="53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4" name="Line 92"/>
          <p:cNvSpPr>
            <a:spLocks noChangeShapeType="1"/>
          </p:cNvSpPr>
          <p:nvPr/>
        </p:nvSpPr>
        <p:spPr bwMode="auto">
          <a:xfrm>
            <a:off x="22860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5" name="Line 93"/>
          <p:cNvSpPr>
            <a:spLocks noChangeShapeType="1"/>
          </p:cNvSpPr>
          <p:nvPr/>
        </p:nvSpPr>
        <p:spPr bwMode="auto">
          <a:xfrm>
            <a:off x="22860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6" name="Line 94"/>
          <p:cNvSpPr>
            <a:spLocks noChangeShapeType="1"/>
          </p:cNvSpPr>
          <p:nvPr/>
        </p:nvSpPr>
        <p:spPr bwMode="auto">
          <a:xfrm>
            <a:off x="22860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7" name="Line 95"/>
          <p:cNvSpPr>
            <a:spLocks noChangeShapeType="1"/>
          </p:cNvSpPr>
          <p:nvPr/>
        </p:nvSpPr>
        <p:spPr bwMode="auto">
          <a:xfrm>
            <a:off x="22860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28" name="Text Box 96"/>
          <p:cNvSpPr txBox="1">
            <a:spLocks noChangeArrowheads="1"/>
          </p:cNvSpPr>
          <p:nvPr/>
        </p:nvSpPr>
        <p:spPr bwMode="auto">
          <a:xfrm>
            <a:off x="3810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129" name="Text Box 97"/>
          <p:cNvSpPr txBox="1">
            <a:spLocks noChangeArrowheads="1"/>
          </p:cNvSpPr>
          <p:nvPr/>
        </p:nvSpPr>
        <p:spPr bwMode="auto">
          <a:xfrm>
            <a:off x="4114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44130" name="Text Box 98"/>
          <p:cNvSpPr txBox="1">
            <a:spLocks noChangeArrowheads="1"/>
          </p:cNvSpPr>
          <p:nvPr/>
        </p:nvSpPr>
        <p:spPr bwMode="auto">
          <a:xfrm>
            <a:off x="24384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131" name="Text Box 99"/>
          <p:cNvSpPr txBox="1">
            <a:spLocks noChangeArrowheads="1"/>
          </p:cNvSpPr>
          <p:nvPr/>
        </p:nvSpPr>
        <p:spPr bwMode="auto">
          <a:xfrm>
            <a:off x="24384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132" name="Text Box 100"/>
          <p:cNvSpPr txBox="1">
            <a:spLocks noChangeArrowheads="1"/>
          </p:cNvSpPr>
          <p:nvPr/>
        </p:nvSpPr>
        <p:spPr bwMode="auto">
          <a:xfrm>
            <a:off x="685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44133" name="Text Box 101"/>
          <p:cNvSpPr txBox="1">
            <a:spLocks noChangeArrowheads="1"/>
          </p:cNvSpPr>
          <p:nvPr/>
        </p:nvSpPr>
        <p:spPr bwMode="auto">
          <a:xfrm>
            <a:off x="381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44134" name="Text Box 102"/>
          <p:cNvSpPr txBox="1">
            <a:spLocks noChangeArrowheads="1"/>
          </p:cNvSpPr>
          <p:nvPr/>
        </p:nvSpPr>
        <p:spPr bwMode="auto">
          <a:xfrm>
            <a:off x="24384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44135" name="Text Box 103"/>
          <p:cNvSpPr txBox="1">
            <a:spLocks noChangeArrowheads="1"/>
          </p:cNvSpPr>
          <p:nvPr/>
        </p:nvSpPr>
        <p:spPr bwMode="auto">
          <a:xfrm>
            <a:off x="24384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graphicFrame>
        <p:nvGraphicFramePr>
          <p:cNvPr id="44143" name="Object 111"/>
          <p:cNvGraphicFramePr>
            <a:graphicFrameLocks noChangeAspect="1"/>
          </p:cNvGraphicFramePr>
          <p:nvPr/>
        </p:nvGraphicFramePr>
        <p:xfrm>
          <a:off x="1431925" y="1600200"/>
          <a:ext cx="1741488" cy="390525"/>
        </p:xfrm>
        <a:graphic>
          <a:graphicData uri="http://schemas.openxmlformats.org/presentationml/2006/ole">
            <p:oleObj spid="_x0000_s44143" name="Equation" r:id="rId4" imgW="1130040" imgH="253800" progId="Equation.3">
              <p:embed/>
            </p:oleObj>
          </a:graphicData>
        </a:graphic>
      </p:graphicFrame>
      <p:graphicFrame>
        <p:nvGraphicFramePr>
          <p:cNvPr id="44144" name="Object 112"/>
          <p:cNvGraphicFramePr>
            <a:graphicFrameLocks noChangeAspect="1"/>
          </p:cNvGraphicFramePr>
          <p:nvPr/>
        </p:nvGraphicFramePr>
        <p:xfrm>
          <a:off x="5741988" y="1600200"/>
          <a:ext cx="1839912" cy="390525"/>
        </p:xfrm>
        <a:graphic>
          <a:graphicData uri="http://schemas.openxmlformats.org/presentationml/2006/ole">
            <p:oleObj spid="_x0000_s44144" name="Equation" r:id="rId5" imgW="1193760" imgH="253800" progId="Equation.3">
              <p:embed/>
            </p:oleObj>
          </a:graphicData>
        </a:graphic>
      </p:graphicFrame>
      <p:sp>
        <p:nvSpPr>
          <p:cNvPr id="44145" name="Rectangle 113"/>
          <p:cNvSpPr>
            <a:spLocks noChangeArrowheads="1"/>
          </p:cNvSpPr>
          <p:nvPr/>
        </p:nvSpPr>
        <p:spPr bwMode="auto">
          <a:xfrm>
            <a:off x="152400" y="6553200"/>
            <a:ext cx="883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SzPct val="120000"/>
            </a:pPr>
            <a:r>
              <a:rPr kumimoji="1" lang="en-US" sz="1400">
                <a:latin typeface="Comic Sans MS" pitchFamily="66" charset="0"/>
              </a:rPr>
              <a:t>See pg 288 in the book for a 5-step guide to graphing quadratic functions in standard 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7848600" y="11430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Form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04800" y="1265238"/>
            <a:ext cx="5562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Another common form is used for parabolas as well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6629400" y="11430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6248400" y="1447800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71628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74676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77724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5" name="Line 13"/>
          <p:cNvSpPr>
            <a:spLocks noChangeShapeType="1"/>
          </p:cNvSpPr>
          <p:nvPr/>
        </p:nvSpPr>
        <p:spPr bwMode="auto">
          <a:xfrm>
            <a:off x="6553200" y="2057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80772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8382000" y="1371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6553200" y="1752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0" name="Freeform 18"/>
          <p:cNvSpPr>
            <a:spLocks/>
          </p:cNvSpPr>
          <p:nvPr/>
        </p:nvSpPr>
        <p:spPr bwMode="auto">
          <a:xfrm>
            <a:off x="7162800" y="1752600"/>
            <a:ext cx="1371600" cy="2133600"/>
          </a:xfrm>
          <a:custGeom>
            <a:avLst/>
            <a:gdLst/>
            <a:ahLst/>
            <a:cxnLst>
              <a:cxn ang="0">
                <a:pos x="0" y="1344"/>
              </a:cxn>
              <a:cxn ang="0">
                <a:pos x="48" y="768"/>
              </a:cxn>
              <a:cxn ang="0">
                <a:pos x="240" y="192"/>
              </a:cxn>
              <a:cxn ang="0">
                <a:pos x="432" y="0"/>
              </a:cxn>
              <a:cxn ang="0">
                <a:pos x="624" y="192"/>
              </a:cxn>
              <a:cxn ang="0">
                <a:pos x="816" y="768"/>
              </a:cxn>
              <a:cxn ang="0">
                <a:pos x="864" y="1344"/>
              </a:cxn>
            </a:cxnLst>
            <a:rect l="0" t="0" r="r" b="b"/>
            <a:pathLst>
              <a:path w="864" h="1344">
                <a:moveTo>
                  <a:pt x="0" y="1344"/>
                </a:moveTo>
                <a:cubicBezTo>
                  <a:pt x="4" y="1152"/>
                  <a:pt x="8" y="960"/>
                  <a:pt x="48" y="768"/>
                </a:cubicBezTo>
                <a:cubicBezTo>
                  <a:pt x="88" y="576"/>
                  <a:pt x="176" y="320"/>
                  <a:pt x="240" y="192"/>
                </a:cubicBezTo>
                <a:cubicBezTo>
                  <a:pt x="304" y="64"/>
                  <a:pt x="368" y="0"/>
                  <a:pt x="432" y="0"/>
                </a:cubicBezTo>
                <a:cubicBezTo>
                  <a:pt x="496" y="0"/>
                  <a:pt x="560" y="64"/>
                  <a:pt x="624" y="192"/>
                </a:cubicBezTo>
                <a:cubicBezTo>
                  <a:pt x="688" y="320"/>
                  <a:pt x="776" y="576"/>
                  <a:pt x="816" y="768"/>
                </a:cubicBezTo>
                <a:cubicBezTo>
                  <a:pt x="856" y="960"/>
                  <a:pt x="856" y="1248"/>
                  <a:pt x="864" y="1344"/>
                </a:cubicBezTo>
              </a:path>
            </a:pathLst>
          </a:custGeom>
          <a:noFill/>
          <a:ln w="38100" cmpd="sng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6477000" y="1447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3" name="Oval 21"/>
          <p:cNvSpPr>
            <a:spLocks noChangeArrowheads="1"/>
          </p:cNvSpPr>
          <p:nvPr/>
        </p:nvSpPr>
        <p:spPr bwMode="auto">
          <a:xfrm>
            <a:off x="7696200" y="1600200"/>
            <a:ext cx="304800" cy="304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Oval 22"/>
          <p:cNvSpPr>
            <a:spLocks noChangeArrowheads="1"/>
          </p:cNvSpPr>
          <p:nvPr/>
        </p:nvSpPr>
        <p:spPr bwMode="auto">
          <a:xfrm>
            <a:off x="7805738" y="1698625"/>
            <a:ext cx="76200" cy="76200"/>
          </a:xfrm>
          <a:prstGeom prst="ellipse">
            <a:avLst/>
          </a:prstGeom>
          <a:solidFill>
            <a:srgbClr val="3333FF"/>
          </a:solidFill>
          <a:ln w="28575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Rectangle 24"/>
          <p:cNvSpPr>
            <a:spLocks noChangeArrowheads="1"/>
          </p:cNvSpPr>
          <p:nvPr/>
        </p:nvSpPr>
        <p:spPr bwMode="auto">
          <a:xfrm>
            <a:off x="7010400" y="3962400"/>
            <a:ext cx="1647825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axis of symmetry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7086600" y="17526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8" name="Rectangle 26"/>
          <p:cNvSpPr>
            <a:spLocks noChangeArrowheads="1"/>
          </p:cNvSpPr>
          <p:nvPr/>
        </p:nvSpPr>
        <p:spPr bwMode="auto">
          <a:xfrm>
            <a:off x="6324600" y="1600200"/>
            <a:ext cx="766763" cy="3333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vertex</a:t>
            </a:r>
            <a:endParaRPr lang="en-US" sz="1400">
              <a:solidFill>
                <a:srgbClr val="00800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9420" name="Rectangle 28"/>
          <p:cNvSpPr>
            <a:spLocks noChangeArrowheads="1"/>
          </p:cNvSpPr>
          <p:nvPr/>
        </p:nvSpPr>
        <p:spPr bwMode="auto">
          <a:xfrm>
            <a:off x="304800" y="4097338"/>
            <a:ext cx="86106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</a:t>
            </a:r>
            <a:r>
              <a:rPr lang="en-US" sz="1600" u="sng">
                <a:latin typeface="Comic Sans MS" pitchFamily="66" charset="0"/>
                <a:cs typeface="Times New Roman" pitchFamily="18" charset="0"/>
              </a:rPr>
              <a:t>Examples</a:t>
            </a:r>
            <a:r>
              <a:rPr lang="en-US" sz="1600">
                <a:latin typeface="Comic Sans MS" pitchFamily="66" charset="0"/>
                <a:cs typeface="Times New Roman" pitchFamily="18" charset="0"/>
              </a:rPr>
              <a:t>:</a:t>
            </a:r>
          </a:p>
          <a:p>
            <a:pPr marL="225425" indent="-225425">
              <a:buFont typeface="Symbol" pitchFamily="18" charset="2"/>
              <a:buNone/>
            </a:pPr>
            <a:endParaRPr lang="en-US" sz="800">
              <a:latin typeface="Comic Sans MS" pitchFamily="66" charset="0"/>
              <a:cs typeface="Times New Roman" pitchFamily="18" charset="0"/>
            </a:endParaRPr>
          </a:p>
          <a:p>
            <a:pPr marL="225425" indent="-225425">
              <a:buFont typeface="Symbol" pitchFamily="18" charset="2"/>
              <a:buNone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	Find the coordinates of the vertex for the given quadratic functions and give the x and y intercepts</a:t>
            </a:r>
          </a:p>
        </p:txBody>
      </p:sp>
      <p:sp>
        <p:nvSpPr>
          <p:cNvPr id="59421" name="Rectangle 29"/>
          <p:cNvSpPr>
            <a:spLocks noChangeArrowheads="1"/>
          </p:cNvSpPr>
          <p:nvPr/>
        </p:nvSpPr>
        <p:spPr bwMode="auto">
          <a:xfrm>
            <a:off x="304800" y="1828800"/>
            <a:ext cx="54102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Functions of this form can be converted to standard form by completing the square</a:t>
            </a:r>
          </a:p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If a &gt; 0, the parabola opens upward</a:t>
            </a:r>
          </a:p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If a &lt; 0, the parabola opens downward</a:t>
            </a:r>
          </a:p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Vertex =&gt;</a:t>
            </a:r>
          </a:p>
          <a:p>
            <a:pPr marL="461963" lvl="1" indent="-117475">
              <a:buFont typeface="Symbol" pitchFamily="18" charset="2"/>
              <a:buNone/>
            </a:pPr>
            <a:endParaRPr lang="en-US" sz="1600">
              <a:latin typeface="Comic Sans MS" pitchFamily="66" charset="0"/>
              <a:cs typeface="Times New Roman" pitchFamily="18" charset="0"/>
            </a:endParaRPr>
          </a:p>
          <a:p>
            <a:pPr marL="461963" lvl="1" indent="-117475">
              <a:buFont typeface="Symbol" pitchFamily="18" charset="2"/>
              <a:buNone/>
            </a:pPr>
            <a:endParaRPr lang="en-US" sz="900">
              <a:latin typeface="Comic Sans MS" pitchFamily="66" charset="0"/>
              <a:cs typeface="Times New Roman" pitchFamily="18" charset="0"/>
            </a:endParaRPr>
          </a:p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Find x-intercepts by solving f(x) = 0</a:t>
            </a:r>
          </a:p>
          <a:p>
            <a:pPr marL="461963" lvl="1" indent="-117475">
              <a:buFont typeface="Symbol" pitchFamily="18" charset="2"/>
              <a:buChar char=""/>
            </a:pPr>
            <a:r>
              <a:rPr lang="en-US" sz="1600">
                <a:latin typeface="Comic Sans MS" pitchFamily="66" charset="0"/>
                <a:cs typeface="Times New Roman" pitchFamily="18" charset="0"/>
              </a:rPr>
              <a:t>  Find y-intercept by finding f(0)</a:t>
            </a:r>
          </a:p>
        </p:txBody>
      </p:sp>
      <p:graphicFrame>
        <p:nvGraphicFramePr>
          <p:cNvPr id="59422" name="Object 30"/>
          <p:cNvGraphicFramePr>
            <a:graphicFrameLocks noChangeAspect="1"/>
          </p:cNvGraphicFramePr>
          <p:nvPr/>
        </p:nvGraphicFramePr>
        <p:xfrm>
          <a:off x="838200" y="4984750"/>
          <a:ext cx="2106613" cy="425450"/>
        </p:xfrm>
        <a:graphic>
          <a:graphicData uri="http://schemas.openxmlformats.org/presentationml/2006/ole">
            <p:oleObj spid="_x0000_s59422" name="Equation" r:id="rId4" imgW="1130040" imgH="228600" progId="Equation.3">
              <p:embed/>
            </p:oleObj>
          </a:graphicData>
        </a:graphic>
      </p:graphicFrame>
      <p:graphicFrame>
        <p:nvGraphicFramePr>
          <p:cNvPr id="59423" name="Object 31"/>
          <p:cNvGraphicFramePr>
            <a:graphicFrameLocks noChangeAspect="1"/>
          </p:cNvGraphicFramePr>
          <p:nvPr/>
        </p:nvGraphicFramePr>
        <p:xfrm>
          <a:off x="3868738" y="4953000"/>
          <a:ext cx="1897062" cy="390525"/>
        </p:xfrm>
        <a:graphic>
          <a:graphicData uri="http://schemas.openxmlformats.org/presentationml/2006/ole">
            <p:oleObj spid="_x0000_s59423" name="Equation" r:id="rId5" imgW="1231560" imgH="253800" progId="Equation.3">
              <p:embed/>
            </p:oleObj>
          </a:graphicData>
        </a:graphic>
      </p:graphicFrame>
      <p:graphicFrame>
        <p:nvGraphicFramePr>
          <p:cNvPr id="59424" name="Object 32"/>
          <p:cNvGraphicFramePr>
            <a:graphicFrameLocks noChangeAspect="1"/>
          </p:cNvGraphicFramePr>
          <p:nvPr/>
        </p:nvGraphicFramePr>
        <p:xfrm>
          <a:off x="6773863" y="4953000"/>
          <a:ext cx="1878012" cy="390525"/>
        </p:xfrm>
        <a:graphic>
          <a:graphicData uri="http://schemas.openxmlformats.org/presentationml/2006/ole">
            <p:oleObj spid="_x0000_s59424" name="Equation" r:id="rId6" imgW="1218960" imgH="253800" progId="Equation.3">
              <p:embed/>
            </p:oleObj>
          </a:graphicData>
        </a:graphic>
      </p:graphicFrame>
      <p:sp>
        <p:nvSpPr>
          <p:cNvPr id="59425" name="Rectangle 33"/>
          <p:cNvSpPr>
            <a:spLocks noChangeArrowheads="1"/>
          </p:cNvSpPr>
          <p:nvPr/>
        </p:nvSpPr>
        <p:spPr bwMode="auto">
          <a:xfrm>
            <a:off x="914400" y="5562600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x-intercepts: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y-intercept:</a:t>
            </a:r>
          </a:p>
        </p:txBody>
      </p:sp>
      <p:graphicFrame>
        <p:nvGraphicFramePr>
          <p:cNvPr id="59428" name="Object 36"/>
          <p:cNvGraphicFramePr>
            <a:graphicFrameLocks noChangeAspect="1"/>
          </p:cNvGraphicFramePr>
          <p:nvPr/>
        </p:nvGraphicFramePr>
        <p:xfrm>
          <a:off x="1447800" y="1371600"/>
          <a:ext cx="2217738" cy="457200"/>
        </p:xfrm>
        <a:graphic>
          <a:graphicData uri="http://schemas.openxmlformats.org/presentationml/2006/ole">
            <p:oleObj spid="_x0000_s59428" name="Equation" r:id="rId7" imgW="1231560" imgH="253800" progId="Equation.3">
              <p:embed/>
            </p:oleObj>
          </a:graphicData>
        </a:graphic>
      </p:graphicFrame>
      <p:graphicFrame>
        <p:nvGraphicFramePr>
          <p:cNvPr id="59431" name="Object 39"/>
          <p:cNvGraphicFramePr>
            <a:graphicFrameLocks noChangeAspect="1"/>
          </p:cNvGraphicFramePr>
          <p:nvPr/>
        </p:nvGraphicFramePr>
        <p:xfrm>
          <a:off x="1905000" y="2782888"/>
          <a:ext cx="1219200" cy="608012"/>
        </p:xfrm>
        <a:graphic>
          <a:graphicData uri="http://schemas.openxmlformats.org/presentationml/2006/ole">
            <p:oleObj spid="_x0000_s59431" name="Equation" r:id="rId8" imgW="914400" imgH="457200" progId="Equation.3">
              <p:embed/>
            </p:oleObj>
          </a:graphicData>
        </a:graphic>
      </p:graphicFrame>
      <p:sp>
        <p:nvSpPr>
          <p:cNvPr id="59432" name="Rectangle 40"/>
          <p:cNvSpPr>
            <a:spLocks noChangeArrowheads="1"/>
          </p:cNvSpPr>
          <p:nvPr/>
        </p:nvSpPr>
        <p:spPr bwMode="auto">
          <a:xfrm>
            <a:off x="3733800" y="5534025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x-intercepts: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y-intercept:</a:t>
            </a:r>
          </a:p>
        </p:txBody>
      </p:sp>
      <p:sp>
        <p:nvSpPr>
          <p:cNvPr id="59433" name="Rectangle 41"/>
          <p:cNvSpPr>
            <a:spLocks noChangeArrowheads="1"/>
          </p:cNvSpPr>
          <p:nvPr/>
        </p:nvSpPr>
        <p:spPr bwMode="auto">
          <a:xfrm>
            <a:off x="6705600" y="5534025"/>
            <a:ext cx="2133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Vertex: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x-intercepts:</a:t>
            </a:r>
          </a:p>
          <a:p>
            <a:pPr marL="225425" indent="-225425">
              <a:buFont typeface="Symbol" pitchFamily="18" charset="2"/>
              <a:buNone/>
            </a:pPr>
            <a:r>
              <a:rPr lang="en-US" sz="1400">
                <a:latin typeface="Comic Sans MS" pitchFamily="66" charset="0"/>
                <a:cs typeface="Times New Roman" pitchFamily="18" charset="0"/>
              </a:rPr>
              <a:t>y-intercept: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685800"/>
          </a:xfrm>
        </p:spPr>
        <p:txBody>
          <a:bodyPr/>
          <a:lstStyle/>
          <a:p>
            <a:pPr>
              <a:buSzPct val="120000"/>
            </a:pPr>
            <a:r>
              <a:rPr lang="en-US" sz="1600">
                <a:latin typeface="Comic Sans MS" pitchFamily="66" charset="0"/>
              </a:rPr>
              <a:t>Graph the quadratic function.  Give the axis of symmetry, domain, and range of each function.</a:t>
            </a: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66294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>
            <a:off x="45720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6934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7239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8" name="Line 8"/>
          <p:cNvSpPr>
            <a:spLocks noChangeShapeType="1"/>
          </p:cNvSpPr>
          <p:nvPr/>
        </p:nvSpPr>
        <p:spPr bwMode="auto">
          <a:xfrm>
            <a:off x="7543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7848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>
            <a:off x="6324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>
            <a:off x="5715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>
            <a:off x="5410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>
            <a:off x="65532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>
            <a:off x="6553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6" name="Line 16"/>
          <p:cNvSpPr>
            <a:spLocks noChangeShapeType="1"/>
          </p:cNvSpPr>
          <p:nvPr/>
        </p:nvSpPr>
        <p:spPr bwMode="auto">
          <a:xfrm>
            <a:off x="65532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7" name="Line 17"/>
          <p:cNvSpPr>
            <a:spLocks noChangeShapeType="1"/>
          </p:cNvSpPr>
          <p:nvPr/>
        </p:nvSpPr>
        <p:spPr bwMode="auto">
          <a:xfrm>
            <a:off x="65532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8" name="Line 18"/>
          <p:cNvSpPr>
            <a:spLocks noChangeShapeType="1"/>
          </p:cNvSpPr>
          <p:nvPr/>
        </p:nvSpPr>
        <p:spPr bwMode="auto">
          <a:xfrm>
            <a:off x="65532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>
            <a:off x="65532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0" name="Line 20"/>
          <p:cNvSpPr>
            <a:spLocks noChangeShapeType="1"/>
          </p:cNvSpPr>
          <p:nvPr/>
        </p:nvSpPr>
        <p:spPr bwMode="auto">
          <a:xfrm>
            <a:off x="65532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1" name="Line 21"/>
          <p:cNvSpPr>
            <a:spLocks noChangeShapeType="1"/>
          </p:cNvSpPr>
          <p:nvPr/>
        </p:nvSpPr>
        <p:spPr bwMode="auto">
          <a:xfrm>
            <a:off x="65532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6858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6583" name="Text Box 23"/>
          <p:cNvSpPr txBox="1">
            <a:spLocks noChangeArrowheads="1"/>
          </p:cNvSpPr>
          <p:nvPr/>
        </p:nvSpPr>
        <p:spPr bwMode="auto">
          <a:xfrm>
            <a:off x="7162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7467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6585" name="Text Box 25"/>
          <p:cNvSpPr txBox="1">
            <a:spLocks noChangeArrowheads="1"/>
          </p:cNvSpPr>
          <p:nvPr/>
        </p:nvSpPr>
        <p:spPr bwMode="auto">
          <a:xfrm>
            <a:off x="7772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6586" name="Text Box 26"/>
          <p:cNvSpPr txBox="1">
            <a:spLocks noChangeArrowheads="1"/>
          </p:cNvSpPr>
          <p:nvPr/>
        </p:nvSpPr>
        <p:spPr bwMode="auto">
          <a:xfrm>
            <a:off x="67056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67056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66588" name="Text Box 28"/>
          <p:cNvSpPr txBox="1">
            <a:spLocks noChangeArrowheads="1"/>
          </p:cNvSpPr>
          <p:nvPr/>
        </p:nvSpPr>
        <p:spPr bwMode="auto">
          <a:xfrm>
            <a:off x="67056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66589" name="Text Box 29"/>
          <p:cNvSpPr txBox="1">
            <a:spLocks noChangeArrowheads="1"/>
          </p:cNvSpPr>
          <p:nvPr/>
        </p:nvSpPr>
        <p:spPr bwMode="auto">
          <a:xfrm>
            <a:off x="67056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67056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6592" name="Text Box 32"/>
          <p:cNvSpPr txBox="1">
            <a:spLocks noChangeArrowheads="1"/>
          </p:cNvSpPr>
          <p:nvPr/>
        </p:nvSpPr>
        <p:spPr bwMode="auto">
          <a:xfrm>
            <a:off x="67056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6593" name="Text Box 33"/>
          <p:cNvSpPr txBox="1">
            <a:spLocks noChangeArrowheads="1"/>
          </p:cNvSpPr>
          <p:nvPr/>
        </p:nvSpPr>
        <p:spPr bwMode="auto">
          <a:xfrm>
            <a:off x="67056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6594" name="Text Box 34"/>
          <p:cNvSpPr txBox="1">
            <a:spLocks noChangeArrowheads="1"/>
          </p:cNvSpPr>
          <p:nvPr/>
        </p:nvSpPr>
        <p:spPr bwMode="auto">
          <a:xfrm>
            <a:off x="6172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66595" name="Text Box 35"/>
          <p:cNvSpPr txBox="1">
            <a:spLocks noChangeArrowheads="1"/>
          </p:cNvSpPr>
          <p:nvPr/>
        </p:nvSpPr>
        <p:spPr bwMode="auto">
          <a:xfrm>
            <a:off x="5867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5562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66597" name="Text Box 37"/>
          <p:cNvSpPr txBox="1">
            <a:spLocks noChangeArrowheads="1"/>
          </p:cNvSpPr>
          <p:nvPr/>
        </p:nvSpPr>
        <p:spPr bwMode="auto">
          <a:xfrm>
            <a:off x="5257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66598" name="Line 38"/>
          <p:cNvSpPr>
            <a:spLocks noChangeShapeType="1"/>
          </p:cNvSpPr>
          <p:nvPr/>
        </p:nvSpPr>
        <p:spPr bwMode="auto">
          <a:xfrm>
            <a:off x="815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99" name="Line 39"/>
          <p:cNvSpPr>
            <a:spLocks noChangeShapeType="1"/>
          </p:cNvSpPr>
          <p:nvPr/>
        </p:nvSpPr>
        <p:spPr bwMode="auto">
          <a:xfrm>
            <a:off x="845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0" name="Line 40"/>
          <p:cNvSpPr>
            <a:spLocks noChangeShapeType="1"/>
          </p:cNvSpPr>
          <p:nvPr/>
        </p:nvSpPr>
        <p:spPr bwMode="auto">
          <a:xfrm>
            <a:off x="5105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1" name="Line 41"/>
          <p:cNvSpPr>
            <a:spLocks noChangeShapeType="1"/>
          </p:cNvSpPr>
          <p:nvPr/>
        </p:nvSpPr>
        <p:spPr bwMode="auto">
          <a:xfrm>
            <a:off x="4800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2" name="Line 42"/>
          <p:cNvSpPr>
            <a:spLocks noChangeShapeType="1"/>
          </p:cNvSpPr>
          <p:nvPr/>
        </p:nvSpPr>
        <p:spPr bwMode="auto">
          <a:xfrm>
            <a:off x="65532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3" name="Line 43"/>
          <p:cNvSpPr>
            <a:spLocks noChangeShapeType="1"/>
          </p:cNvSpPr>
          <p:nvPr/>
        </p:nvSpPr>
        <p:spPr bwMode="auto">
          <a:xfrm>
            <a:off x="65532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4" name="Line 44"/>
          <p:cNvSpPr>
            <a:spLocks noChangeShapeType="1"/>
          </p:cNvSpPr>
          <p:nvPr/>
        </p:nvSpPr>
        <p:spPr bwMode="auto">
          <a:xfrm>
            <a:off x="65532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5" name="Line 45"/>
          <p:cNvSpPr>
            <a:spLocks noChangeShapeType="1"/>
          </p:cNvSpPr>
          <p:nvPr/>
        </p:nvSpPr>
        <p:spPr bwMode="auto">
          <a:xfrm>
            <a:off x="65532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06" name="Text Box 46"/>
          <p:cNvSpPr txBox="1">
            <a:spLocks noChangeArrowheads="1"/>
          </p:cNvSpPr>
          <p:nvPr/>
        </p:nvSpPr>
        <p:spPr bwMode="auto">
          <a:xfrm>
            <a:off x="8077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6607" name="Text Box 47"/>
          <p:cNvSpPr txBox="1">
            <a:spLocks noChangeArrowheads="1"/>
          </p:cNvSpPr>
          <p:nvPr/>
        </p:nvSpPr>
        <p:spPr bwMode="auto">
          <a:xfrm>
            <a:off x="8382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66608" name="Text Box 48"/>
          <p:cNvSpPr txBox="1">
            <a:spLocks noChangeArrowheads="1"/>
          </p:cNvSpPr>
          <p:nvPr/>
        </p:nvSpPr>
        <p:spPr bwMode="auto">
          <a:xfrm>
            <a:off x="67056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6609" name="Text Box 49"/>
          <p:cNvSpPr txBox="1">
            <a:spLocks noChangeArrowheads="1"/>
          </p:cNvSpPr>
          <p:nvPr/>
        </p:nvSpPr>
        <p:spPr bwMode="auto">
          <a:xfrm>
            <a:off x="67056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6610" name="Text Box 50"/>
          <p:cNvSpPr txBox="1">
            <a:spLocks noChangeArrowheads="1"/>
          </p:cNvSpPr>
          <p:nvPr/>
        </p:nvSpPr>
        <p:spPr bwMode="auto">
          <a:xfrm>
            <a:off x="4953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6611" name="Text Box 51"/>
          <p:cNvSpPr txBox="1">
            <a:spLocks noChangeArrowheads="1"/>
          </p:cNvSpPr>
          <p:nvPr/>
        </p:nvSpPr>
        <p:spPr bwMode="auto">
          <a:xfrm>
            <a:off x="4648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6612" name="Text Box 52"/>
          <p:cNvSpPr txBox="1">
            <a:spLocks noChangeArrowheads="1"/>
          </p:cNvSpPr>
          <p:nvPr/>
        </p:nvSpPr>
        <p:spPr bwMode="auto">
          <a:xfrm>
            <a:off x="67056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6613" name="Text Box 53"/>
          <p:cNvSpPr txBox="1">
            <a:spLocks noChangeArrowheads="1"/>
          </p:cNvSpPr>
          <p:nvPr/>
        </p:nvSpPr>
        <p:spPr bwMode="auto">
          <a:xfrm>
            <a:off x="67056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66614" name="Line 54"/>
          <p:cNvSpPr>
            <a:spLocks noChangeShapeType="1"/>
          </p:cNvSpPr>
          <p:nvPr/>
        </p:nvSpPr>
        <p:spPr bwMode="auto">
          <a:xfrm>
            <a:off x="2362200" y="2057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15" name="Line 55"/>
          <p:cNvSpPr>
            <a:spLocks noChangeShapeType="1"/>
          </p:cNvSpPr>
          <p:nvPr/>
        </p:nvSpPr>
        <p:spPr bwMode="auto">
          <a:xfrm>
            <a:off x="304800" y="41910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16" name="Line 56"/>
          <p:cNvSpPr>
            <a:spLocks noChangeShapeType="1"/>
          </p:cNvSpPr>
          <p:nvPr/>
        </p:nvSpPr>
        <p:spPr bwMode="auto">
          <a:xfrm>
            <a:off x="2667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17" name="Line 57"/>
          <p:cNvSpPr>
            <a:spLocks noChangeShapeType="1"/>
          </p:cNvSpPr>
          <p:nvPr/>
        </p:nvSpPr>
        <p:spPr bwMode="auto">
          <a:xfrm>
            <a:off x="2971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18" name="Line 58"/>
          <p:cNvSpPr>
            <a:spLocks noChangeShapeType="1"/>
          </p:cNvSpPr>
          <p:nvPr/>
        </p:nvSpPr>
        <p:spPr bwMode="auto">
          <a:xfrm>
            <a:off x="3276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19" name="Line 59"/>
          <p:cNvSpPr>
            <a:spLocks noChangeShapeType="1"/>
          </p:cNvSpPr>
          <p:nvPr/>
        </p:nvSpPr>
        <p:spPr bwMode="auto">
          <a:xfrm>
            <a:off x="3581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0" name="Line 60"/>
          <p:cNvSpPr>
            <a:spLocks noChangeShapeType="1"/>
          </p:cNvSpPr>
          <p:nvPr/>
        </p:nvSpPr>
        <p:spPr bwMode="auto">
          <a:xfrm>
            <a:off x="2057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1" name="Line 61"/>
          <p:cNvSpPr>
            <a:spLocks noChangeShapeType="1"/>
          </p:cNvSpPr>
          <p:nvPr/>
        </p:nvSpPr>
        <p:spPr bwMode="auto">
          <a:xfrm>
            <a:off x="17526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2" name="Line 62"/>
          <p:cNvSpPr>
            <a:spLocks noChangeShapeType="1"/>
          </p:cNvSpPr>
          <p:nvPr/>
        </p:nvSpPr>
        <p:spPr bwMode="auto">
          <a:xfrm>
            <a:off x="14478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3" name="Line 63"/>
          <p:cNvSpPr>
            <a:spLocks noChangeShapeType="1"/>
          </p:cNvSpPr>
          <p:nvPr/>
        </p:nvSpPr>
        <p:spPr bwMode="auto">
          <a:xfrm>
            <a:off x="1143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4" name="Line 64"/>
          <p:cNvSpPr>
            <a:spLocks noChangeShapeType="1"/>
          </p:cNvSpPr>
          <p:nvPr/>
        </p:nvSpPr>
        <p:spPr bwMode="auto">
          <a:xfrm>
            <a:off x="2286000" y="4495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5" name="Line 65"/>
          <p:cNvSpPr>
            <a:spLocks noChangeShapeType="1"/>
          </p:cNvSpPr>
          <p:nvPr/>
        </p:nvSpPr>
        <p:spPr bwMode="auto">
          <a:xfrm>
            <a:off x="22860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6" name="Line 66"/>
          <p:cNvSpPr>
            <a:spLocks noChangeShapeType="1"/>
          </p:cNvSpPr>
          <p:nvPr/>
        </p:nvSpPr>
        <p:spPr bwMode="auto">
          <a:xfrm>
            <a:off x="2286000" y="5105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7" name="Line 67"/>
          <p:cNvSpPr>
            <a:spLocks noChangeShapeType="1"/>
          </p:cNvSpPr>
          <p:nvPr/>
        </p:nvSpPr>
        <p:spPr bwMode="auto">
          <a:xfrm>
            <a:off x="2286000" y="5410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8" name="Line 68"/>
          <p:cNvSpPr>
            <a:spLocks noChangeShapeType="1"/>
          </p:cNvSpPr>
          <p:nvPr/>
        </p:nvSpPr>
        <p:spPr bwMode="auto">
          <a:xfrm>
            <a:off x="2286000" y="3886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29" name="Line 69"/>
          <p:cNvSpPr>
            <a:spLocks noChangeShapeType="1"/>
          </p:cNvSpPr>
          <p:nvPr/>
        </p:nvSpPr>
        <p:spPr bwMode="auto">
          <a:xfrm>
            <a:off x="22860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30" name="Line 70"/>
          <p:cNvSpPr>
            <a:spLocks noChangeShapeType="1"/>
          </p:cNvSpPr>
          <p:nvPr/>
        </p:nvSpPr>
        <p:spPr bwMode="auto">
          <a:xfrm>
            <a:off x="22860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31" name="Line 71"/>
          <p:cNvSpPr>
            <a:spLocks noChangeShapeType="1"/>
          </p:cNvSpPr>
          <p:nvPr/>
        </p:nvSpPr>
        <p:spPr bwMode="auto">
          <a:xfrm>
            <a:off x="228600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32" name="Text Box 72"/>
          <p:cNvSpPr txBox="1">
            <a:spLocks noChangeArrowheads="1"/>
          </p:cNvSpPr>
          <p:nvPr/>
        </p:nvSpPr>
        <p:spPr bwMode="auto">
          <a:xfrm>
            <a:off x="2590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6633" name="Text Box 73"/>
          <p:cNvSpPr txBox="1">
            <a:spLocks noChangeArrowheads="1"/>
          </p:cNvSpPr>
          <p:nvPr/>
        </p:nvSpPr>
        <p:spPr bwMode="auto">
          <a:xfrm>
            <a:off x="28956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6634" name="Text Box 74"/>
          <p:cNvSpPr txBox="1">
            <a:spLocks noChangeArrowheads="1"/>
          </p:cNvSpPr>
          <p:nvPr/>
        </p:nvSpPr>
        <p:spPr bwMode="auto">
          <a:xfrm>
            <a:off x="32004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6635" name="Text Box 75"/>
          <p:cNvSpPr txBox="1">
            <a:spLocks noChangeArrowheads="1"/>
          </p:cNvSpPr>
          <p:nvPr/>
        </p:nvSpPr>
        <p:spPr bwMode="auto">
          <a:xfrm>
            <a:off x="35052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6636" name="Text Box 76"/>
          <p:cNvSpPr txBox="1">
            <a:spLocks noChangeArrowheads="1"/>
          </p:cNvSpPr>
          <p:nvPr/>
        </p:nvSpPr>
        <p:spPr bwMode="auto">
          <a:xfrm>
            <a:off x="2438400" y="44196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66637" name="Text Box 77"/>
          <p:cNvSpPr txBox="1">
            <a:spLocks noChangeArrowheads="1"/>
          </p:cNvSpPr>
          <p:nvPr/>
        </p:nvSpPr>
        <p:spPr bwMode="auto">
          <a:xfrm>
            <a:off x="2438400" y="47244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66638" name="Text Box 78"/>
          <p:cNvSpPr txBox="1">
            <a:spLocks noChangeArrowheads="1"/>
          </p:cNvSpPr>
          <p:nvPr/>
        </p:nvSpPr>
        <p:spPr bwMode="auto">
          <a:xfrm>
            <a:off x="2438400" y="5029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66639" name="Text Box 79"/>
          <p:cNvSpPr txBox="1">
            <a:spLocks noChangeArrowheads="1"/>
          </p:cNvSpPr>
          <p:nvPr/>
        </p:nvSpPr>
        <p:spPr bwMode="auto">
          <a:xfrm>
            <a:off x="2438400" y="53340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66640" name="Text Box 80"/>
          <p:cNvSpPr txBox="1">
            <a:spLocks noChangeArrowheads="1"/>
          </p:cNvSpPr>
          <p:nvPr/>
        </p:nvSpPr>
        <p:spPr bwMode="auto">
          <a:xfrm>
            <a:off x="2438400" y="3810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1</a:t>
            </a:r>
          </a:p>
        </p:txBody>
      </p:sp>
      <p:sp>
        <p:nvSpPr>
          <p:cNvPr id="66641" name="Text Box 81"/>
          <p:cNvSpPr txBox="1">
            <a:spLocks noChangeArrowheads="1"/>
          </p:cNvSpPr>
          <p:nvPr/>
        </p:nvSpPr>
        <p:spPr bwMode="auto">
          <a:xfrm>
            <a:off x="2438400" y="3505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2</a:t>
            </a:r>
          </a:p>
        </p:txBody>
      </p:sp>
      <p:sp>
        <p:nvSpPr>
          <p:cNvPr id="66642" name="Text Box 82"/>
          <p:cNvSpPr txBox="1">
            <a:spLocks noChangeArrowheads="1"/>
          </p:cNvSpPr>
          <p:nvPr/>
        </p:nvSpPr>
        <p:spPr bwMode="auto">
          <a:xfrm>
            <a:off x="2438400" y="32004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3</a:t>
            </a:r>
          </a:p>
        </p:txBody>
      </p:sp>
      <p:sp>
        <p:nvSpPr>
          <p:cNvPr id="66643" name="Text Box 83"/>
          <p:cNvSpPr txBox="1">
            <a:spLocks noChangeArrowheads="1"/>
          </p:cNvSpPr>
          <p:nvPr/>
        </p:nvSpPr>
        <p:spPr bwMode="auto">
          <a:xfrm>
            <a:off x="2438400" y="28956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4</a:t>
            </a:r>
          </a:p>
        </p:txBody>
      </p:sp>
      <p:sp>
        <p:nvSpPr>
          <p:cNvPr id="66644" name="Text Box 84"/>
          <p:cNvSpPr txBox="1">
            <a:spLocks noChangeArrowheads="1"/>
          </p:cNvSpPr>
          <p:nvPr/>
        </p:nvSpPr>
        <p:spPr bwMode="auto">
          <a:xfrm>
            <a:off x="1905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-1</a:t>
            </a:r>
          </a:p>
        </p:txBody>
      </p:sp>
      <p:sp>
        <p:nvSpPr>
          <p:cNvPr id="66645" name="Text Box 85"/>
          <p:cNvSpPr txBox="1">
            <a:spLocks noChangeArrowheads="1"/>
          </p:cNvSpPr>
          <p:nvPr/>
        </p:nvSpPr>
        <p:spPr bwMode="auto">
          <a:xfrm>
            <a:off x="16002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-2</a:t>
            </a:r>
          </a:p>
        </p:txBody>
      </p:sp>
      <p:sp>
        <p:nvSpPr>
          <p:cNvPr id="66646" name="Text Box 86"/>
          <p:cNvSpPr txBox="1">
            <a:spLocks noChangeArrowheads="1"/>
          </p:cNvSpPr>
          <p:nvPr/>
        </p:nvSpPr>
        <p:spPr bwMode="auto">
          <a:xfrm>
            <a:off x="12954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-3</a:t>
            </a:r>
          </a:p>
        </p:txBody>
      </p:sp>
      <p:sp>
        <p:nvSpPr>
          <p:cNvPr id="66647" name="Text Box 87"/>
          <p:cNvSpPr txBox="1">
            <a:spLocks noChangeArrowheads="1"/>
          </p:cNvSpPr>
          <p:nvPr/>
        </p:nvSpPr>
        <p:spPr bwMode="auto">
          <a:xfrm>
            <a:off x="9906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-4</a:t>
            </a:r>
          </a:p>
        </p:txBody>
      </p:sp>
      <p:sp>
        <p:nvSpPr>
          <p:cNvPr id="66648" name="Line 88"/>
          <p:cNvSpPr>
            <a:spLocks noChangeShapeType="1"/>
          </p:cNvSpPr>
          <p:nvPr/>
        </p:nvSpPr>
        <p:spPr bwMode="auto">
          <a:xfrm>
            <a:off x="3886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49" name="Line 89"/>
          <p:cNvSpPr>
            <a:spLocks noChangeShapeType="1"/>
          </p:cNvSpPr>
          <p:nvPr/>
        </p:nvSpPr>
        <p:spPr bwMode="auto">
          <a:xfrm>
            <a:off x="41910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0" name="Line 90"/>
          <p:cNvSpPr>
            <a:spLocks noChangeShapeType="1"/>
          </p:cNvSpPr>
          <p:nvPr/>
        </p:nvSpPr>
        <p:spPr bwMode="auto">
          <a:xfrm>
            <a:off x="8382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1" name="Line 91"/>
          <p:cNvSpPr>
            <a:spLocks noChangeShapeType="1"/>
          </p:cNvSpPr>
          <p:nvPr/>
        </p:nvSpPr>
        <p:spPr bwMode="auto">
          <a:xfrm>
            <a:off x="533400" y="4114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2" name="Line 92"/>
          <p:cNvSpPr>
            <a:spLocks noChangeShapeType="1"/>
          </p:cNvSpPr>
          <p:nvPr/>
        </p:nvSpPr>
        <p:spPr bwMode="auto">
          <a:xfrm>
            <a:off x="2286000" y="2667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3" name="Line 93"/>
          <p:cNvSpPr>
            <a:spLocks noChangeShapeType="1"/>
          </p:cNvSpPr>
          <p:nvPr/>
        </p:nvSpPr>
        <p:spPr bwMode="auto">
          <a:xfrm>
            <a:off x="2286000" y="2362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4" name="Line 94"/>
          <p:cNvSpPr>
            <a:spLocks noChangeShapeType="1"/>
          </p:cNvSpPr>
          <p:nvPr/>
        </p:nvSpPr>
        <p:spPr bwMode="auto">
          <a:xfrm>
            <a:off x="2286000" y="5715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5" name="Line 95"/>
          <p:cNvSpPr>
            <a:spLocks noChangeShapeType="1"/>
          </p:cNvSpPr>
          <p:nvPr/>
        </p:nvSpPr>
        <p:spPr bwMode="auto">
          <a:xfrm>
            <a:off x="2286000" y="6019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656" name="Text Box 96"/>
          <p:cNvSpPr txBox="1">
            <a:spLocks noChangeArrowheads="1"/>
          </p:cNvSpPr>
          <p:nvPr/>
        </p:nvSpPr>
        <p:spPr bwMode="auto">
          <a:xfrm>
            <a:off x="38100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6657" name="Text Box 97"/>
          <p:cNvSpPr txBox="1">
            <a:spLocks noChangeArrowheads="1"/>
          </p:cNvSpPr>
          <p:nvPr/>
        </p:nvSpPr>
        <p:spPr bwMode="auto">
          <a:xfrm>
            <a:off x="4114800" y="42672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sp>
        <p:nvSpPr>
          <p:cNvPr id="66658" name="Text Box 98"/>
          <p:cNvSpPr txBox="1">
            <a:spLocks noChangeArrowheads="1"/>
          </p:cNvSpPr>
          <p:nvPr/>
        </p:nvSpPr>
        <p:spPr bwMode="auto">
          <a:xfrm>
            <a:off x="2438400" y="56086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6659" name="Text Box 99"/>
          <p:cNvSpPr txBox="1">
            <a:spLocks noChangeArrowheads="1"/>
          </p:cNvSpPr>
          <p:nvPr/>
        </p:nvSpPr>
        <p:spPr bwMode="auto">
          <a:xfrm>
            <a:off x="2438400" y="5913438"/>
            <a:ext cx="228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6660" name="Text Box 100"/>
          <p:cNvSpPr txBox="1">
            <a:spLocks noChangeArrowheads="1"/>
          </p:cNvSpPr>
          <p:nvPr/>
        </p:nvSpPr>
        <p:spPr bwMode="auto">
          <a:xfrm>
            <a:off x="6858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-5</a:t>
            </a:r>
          </a:p>
        </p:txBody>
      </p:sp>
      <p:sp>
        <p:nvSpPr>
          <p:cNvPr id="66661" name="Text Box 101"/>
          <p:cNvSpPr txBox="1">
            <a:spLocks noChangeArrowheads="1"/>
          </p:cNvSpPr>
          <p:nvPr/>
        </p:nvSpPr>
        <p:spPr bwMode="auto">
          <a:xfrm>
            <a:off x="381000" y="4267200"/>
            <a:ext cx="228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-6</a:t>
            </a:r>
          </a:p>
        </p:txBody>
      </p:sp>
      <p:sp>
        <p:nvSpPr>
          <p:cNvPr id="66662" name="Text Box 102"/>
          <p:cNvSpPr txBox="1">
            <a:spLocks noChangeArrowheads="1"/>
          </p:cNvSpPr>
          <p:nvPr/>
        </p:nvSpPr>
        <p:spPr bwMode="auto">
          <a:xfrm>
            <a:off x="2438400" y="25908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5</a:t>
            </a:r>
          </a:p>
        </p:txBody>
      </p:sp>
      <p:sp>
        <p:nvSpPr>
          <p:cNvPr id="66663" name="Text Box 103"/>
          <p:cNvSpPr txBox="1">
            <a:spLocks noChangeArrowheads="1"/>
          </p:cNvSpPr>
          <p:nvPr/>
        </p:nvSpPr>
        <p:spPr bwMode="auto">
          <a:xfrm>
            <a:off x="2438400" y="2286000"/>
            <a:ext cx="152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latin typeface="Arial" charset="0"/>
              </a:rPr>
              <a:t>6</a:t>
            </a:r>
          </a:p>
        </p:txBody>
      </p:sp>
      <p:graphicFrame>
        <p:nvGraphicFramePr>
          <p:cNvPr id="66664" name="Object 104"/>
          <p:cNvGraphicFramePr>
            <a:graphicFrameLocks noChangeAspect="1"/>
          </p:cNvGraphicFramePr>
          <p:nvPr/>
        </p:nvGraphicFramePr>
        <p:xfrm>
          <a:off x="1389063" y="1600200"/>
          <a:ext cx="1858962" cy="390525"/>
        </p:xfrm>
        <a:graphic>
          <a:graphicData uri="http://schemas.openxmlformats.org/presentationml/2006/ole">
            <p:oleObj spid="_x0000_s66664" name="Equation" r:id="rId4" imgW="1206360" imgH="253800" progId="Equation.3">
              <p:embed/>
            </p:oleObj>
          </a:graphicData>
        </a:graphic>
      </p:graphicFrame>
      <p:graphicFrame>
        <p:nvGraphicFramePr>
          <p:cNvPr id="66665" name="Object 105"/>
          <p:cNvGraphicFramePr>
            <a:graphicFrameLocks noChangeAspect="1"/>
          </p:cNvGraphicFramePr>
          <p:nvPr/>
        </p:nvGraphicFramePr>
        <p:xfrm>
          <a:off x="5791200" y="1600200"/>
          <a:ext cx="1741488" cy="390525"/>
        </p:xfrm>
        <a:graphic>
          <a:graphicData uri="http://schemas.openxmlformats.org/presentationml/2006/ole">
            <p:oleObj spid="_x0000_s66665" name="Equation" r:id="rId5" imgW="1130040" imgH="253800" progId="Equation.3">
              <p:embed/>
            </p:oleObj>
          </a:graphicData>
        </a:graphic>
      </p:graphicFrame>
      <p:sp>
        <p:nvSpPr>
          <p:cNvPr id="66666" name="Rectangle 106"/>
          <p:cNvSpPr>
            <a:spLocks noChangeArrowheads="1"/>
          </p:cNvSpPr>
          <p:nvPr/>
        </p:nvSpPr>
        <p:spPr bwMode="auto">
          <a:xfrm>
            <a:off x="152400" y="6553200"/>
            <a:ext cx="883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SzPct val="120000"/>
            </a:pPr>
            <a:r>
              <a:rPr kumimoji="1" lang="en-US" sz="1200">
                <a:latin typeface="Comic Sans MS" pitchFamily="66" charset="0"/>
              </a:rPr>
              <a:t>See pg 292 in the book for a 5-step guide to graphing quadratic functions in standard form and applications</a:t>
            </a:r>
          </a:p>
        </p:txBody>
      </p:sp>
      <p:sp>
        <p:nvSpPr>
          <p:cNvPr id="66670" name="Text Box 110"/>
          <p:cNvSpPr txBox="1">
            <a:spLocks noChangeArrowheads="1"/>
          </p:cNvSpPr>
          <p:nvPr/>
        </p:nvSpPr>
        <p:spPr bwMode="auto">
          <a:xfrm>
            <a:off x="1754188" y="609600"/>
            <a:ext cx="6096000" cy="317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Book problems: 9,13,15,17,21,23,27,30,33,37</a:t>
            </a:r>
          </a:p>
        </p:txBody>
      </p:sp>
      <p:sp>
        <p:nvSpPr>
          <p:cNvPr id="66671" name="Rectangle 111"/>
          <p:cNvSpPr>
            <a:spLocks noChangeArrowheads="1"/>
          </p:cNvSpPr>
          <p:nvPr/>
        </p:nvSpPr>
        <p:spPr bwMode="auto">
          <a:xfrm>
            <a:off x="838200" y="0"/>
            <a:ext cx="7772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1" lang="en-US" sz="3200" b="1">
                <a:solidFill>
                  <a:schemeClr val="tx2"/>
                </a:solidFill>
                <a:latin typeface="Arial" charset="0"/>
              </a:rPr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ules design template">
  <a:themeElements>
    <a:clrScheme name="Rules design template 1">
      <a:dk1>
        <a:srgbClr val="663300"/>
      </a:dk1>
      <a:lt1>
        <a:srgbClr val="FFF8E2"/>
      </a:lt1>
      <a:dk2>
        <a:srgbClr val="996600"/>
      </a:dk2>
      <a:lt2>
        <a:srgbClr val="DDDDDD"/>
      </a:lt2>
      <a:accent1>
        <a:srgbClr val="92D0A4"/>
      </a:accent1>
      <a:accent2>
        <a:srgbClr val="BDAB71"/>
      </a:accent2>
      <a:accent3>
        <a:srgbClr val="FFFBEE"/>
      </a:accent3>
      <a:accent4>
        <a:srgbClr val="562A00"/>
      </a:accent4>
      <a:accent5>
        <a:srgbClr val="C7E4CF"/>
      </a:accent5>
      <a:accent6>
        <a:srgbClr val="AB9B66"/>
      </a:accent6>
      <a:hlink>
        <a:srgbClr val="FF9999"/>
      </a:hlink>
      <a:folHlink>
        <a:srgbClr val="E5DF94"/>
      </a:folHlink>
    </a:clrScheme>
    <a:fontScheme name="Rule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ules design template 1">
        <a:dk1>
          <a:srgbClr val="663300"/>
        </a:dk1>
        <a:lt1>
          <a:srgbClr val="FFF8E2"/>
        </a:lt1>
        <a:dk2>
          <a:srgbClr val="996600"/>
        </a:dk2>
        <a:lt2>
          <a:srgbClr val="DDDDDD"/>
        </a:lt2>
        <a:accent1>
          <a:srgbClr val="92D0A4"/>
        </a:accent1>
        <a:accent2>
          <a:srgbClr val="BDAB71"/>
        </a:accent2>
        <a:accent3>
          <a:srgbClr val="FFFBEE"/>
        </a:accent3>
        <a:accent4>
          <a:srgbClr val="562A00"/>
        </a:accent4>
        <a:accent5>
          <a:srgbClr val="C7E4CF"/>
        </a:accent5>
        <a:accent6>
          <a:srgbClr val="AB9B66"/>
        </a:accent6>
        <a:hlink>
          <a:srgbClr val="FF9999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2">
        <a:dk1>
          <a:srgbClr val="663300"/>
        </a:dk1>
        <a:lt1>
          <a:srgbClr val="F8F8F8"/>
        </a:lt1>
        <a:dk2>
          <a:srgbClr val="3366CC"/>
        </a:dk2>
        <a:lt2>
          <a:srgbClr val="CCECFF"/>
        </a:lt2>
        <a:accent1>
          <a:srgbClr val="93C4D0"/>
        </a:accent1>
        <a:accent2>
          <a:srgbClr val="BDAB71"/>
        </a:accent2>
        <a:accent3>
          <a:srgbClr val="FBFBFB"/>
        </a:accent3>
        <a:accent4>
          <a:srgbClr val="562A00"/>
        </a:accent4>
        <a:accent5>
          <a:srgbClr val="C8DEE4"/>
        </a:accent5>
        <a:accent6>
          <a:srgbClr val="AB9B66"/>
        </a:accent6>
        <a:hlink>
          <a:srgbClr val="E6B2BE"/>
        </a:hlink>
        <a:folHlink>
          <a:srgbClr val="E5DF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ules design templat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482</Words>
  <Application>Microsoft Office PowerPoint</Application>
  <PresentationFormat>On-screen Show (4:3)</PresentationFormat>
  <Paragraphs>197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Comic Sans MS</vt:lpstr>
      <vt:lpstr>Symbol</vt:lpstr>
      <vt:lpstr>Rules design template</vt:lpstr>
      <vt:lpstr>Microsoft Equation 3.0</vt:lpstr>
      <vt:lpstr>f(x) = x2</vt:lpstr>
      <vt:lpstr>Standard Form</vt:lpstr>
      <vt:lpstr>Examples</vt:lpstr>
      <vt:lpstr>Another Form</vt:lpstr>
      <vt:lpstr>Slide 5</vt:lpstr>
    </vt:vector>
  </TitlesOfParts>
  <Company>Dynetics,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seaver</dc:creator>
  <cp:lastModifiedBy>Seaver-AK</cp:lastModifiedBy>
  <cp:revision>42</cp:revision>
  <cp:lastPrinted>1601-01-01T00:00:00Z</cp:lastPrinted>
  <dcterms:created xsi:type="dcterms:W3CDTF">2007-09-20T18:50:32Z</dcterms:created>
  <dcterms:modified xsi:type="dcterms:W3CDTF">2014-02-24T18:49:11Z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TC010690641033</vt:lpwstr>
  </property>
</Properties>
</file>